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43" r:id="rId3"/>
    <p:sldId id="374" r:id="rId4"/>
    <p:sldId id="441" r:id="rId5"/>
    <p:sldId id="458" r:id="rId6"/>
    <p:sldId id="507" r:id="rId7"/>
    <p:sldId id="532" r:id="rId8"/>
    <p:sldId id="520" r:id="rId9"/>
    <p:sldId id="516" r:id="rId10"/>
    <p:sldId id="521" r:id="rId11"/>
    <p:sldId id="515" r:id="rId12"/>
    <p:sldId id="522" r:id="rId13"/>
    <p:sldId id="523" r:id="rId14"/>
    <p:sldId id="470" r:id="rId15"/>
    <p:sldId id="473" r:id="rId16"/>
    <p:sldId id="474" r:id="rId17"/>
    <p:sldId id="524" r:id="rId18"/>
    <p:sldId id="525" r:id="rId19"/>
    <p:sldId id="479" r:id="rId20"/>
    <p:sldId id="526" r:id="rId21"/>
    <p:sldId id="527" r:id="rId22"/>
    <p:sldId id="528" r:id="rId23"/>
    <p:sldId id="484" r:id="rId24"/>
    <p:sldId id="529" r:id="rId25"/>
    <p:sldId id="533" r:id="rId26"/>
    <p:sldId id="546" r:id="rId27"/>
    <p:sldId id="547" r:id="rId28"/>
    <p:sldId id="548" r:id="rId29"/>
    <p:sldId id="490" r:id="rId30"/>
    <p:sldId id="543" r:id="rId31"/>
    <p:sldId id="550" r:id="rId32"/>
    <p:sldId id="551" r:id="rId33"/>
    <p:sldId id="508" r:id="rId34"/>
    <p:sldId id="50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yxcommar.com/2020/06/27/why-do-so-many-practicing-data-scientists-not-understand-logistic-regressio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vethirtyeight.com/features/when-we-say-70-percent-it-really-means-70-percen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fivethirtyeight.com/features/when-we-say-70-percent-it-really-means-70-perce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 Classification Models and Diagnostics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University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12/2/2020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73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81C2A31-F9B7-4A33-A356-9533A522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951423"/>
            <a:ext cx="7257051" cy="4902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BFFDCB-6DAA-4C46-B633-AA96DE66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526" y="4663958"/>
            <a:ext cx="291465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FADD9-E791-416F-8185-E0C826A16FCB}"/>
              </a:ext>
            </a:extLst>
          </p:cNvPr>
          <p:cNvSpPr txBox="1"/>
          <p:nvPr/>
        </p:nvSpPr>
        <p:spPr>
          <a:xfrm>
            <a:off x="7429499" y="5530627"/>
            <a:ext cx="437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I’m working with a 5% sample of the dataset to make the numbers easier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BF6AD-977F-44E3-AFC6-A4E5BE3F99D8}"/>
              </a:ext>
            </a:extLst>
          </p:cNvPr>
          <p:cNvSpPr txBox="1"/>
          <p:nvPr/>
        </p:nvSpPr>
        <p:spPr>
          <a:xfrm>
            <a:off x="7833733" y="3481830"/>
            <a:ext cx="3865399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we choose a probability cutoff of 0.5, then we see we have 2 false positives and 11 FN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AA362-50CD-4890-B6A8-A09C95ACBF17}"/>
              </a:ext>
            </a:extLst>
          </p:cNvPr>
          <p:cNvSpPr txBox="1"/>
          <p:nvPr/>
        </p:nvSpPr>
        <p:spPr>
          <a:xfrm>
            <a:off x="7873302" y="888849"/>
            <a:ext cx="3697223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Above this line, observations are classified as defaulting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A6EC2-70D3-4344-A9C8-3F086E0E0FE0}"/>
              </a:ext>
            </a:extLst>
          </p:cNvPr>
          <p:cNvCxnSpPr>
            <a:cxnSpLocks/>
          </p:cNvCxnSpPr>
          <p:nvPr/>
        </p:nvCxnSpPr>
        <p:spPr>
          <a:xfrm flipH="1">
            <a:off x="6179736" y="1406769"/>
            <a:ext cx="1960790" cy="158764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1CC9E4-AB10-4A24-9B22-BE2B7CB5E21B}"/>
              </a:ext>
            </a:extLst>
          </p:cNvPr>
          <p:cNvSpPr txBox="1"/>
          <p:nvPr/>
        </p:nvSpPr>
        <p:spPr>
          <a:xfrm>
            <a:off x="7873302" y="1699711"/>
            <a:ext cx="3781586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Below this line, observations classified as </a:t>
            </a:r>
            <a:r>
              <a:rPr lang="en-US" sz="2000" b="1" dirty="0"/>
              <a:t>not</a:t>
            </a:r>
            <a:r>
              <a:rPr lang="en-US" sz="2000" dirty="0"/>
              <a:t> defaulting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0312F-56BF-4201-BBA2-1C151F1A3CA3}"/>
              </a:ext>
            </a:extLst>
          </p:cNvPr>
          <p:cNvSpPr txBox="1"/>
          <p:nvPr/>
        </p:nvSpPr>
        <p:spPr>
          <a:xfrm>
            <a:off x="7873302" y="2463168"/>
            <a:ext cx="3781586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Actual default = teal triangles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90551-7598-41CF-8CD5-44A692AA4934}"/>
              </a:ext>
            </a:extLst>
          </p:cNvPr>
          <p:cNvCxnSpPr>
            <a:cxnSpLocks/>
          </p:cNvCxnSpPr>
          <p:nvPr/>
        </p:nvCxnSpPr>
        <p:spPr>
          <a:xfrm flipH="1">
            <a:off x="5576835" y="2949975"/>
            <a:ext cx="2563691" cy="79382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BCA1A-86BB-4495-88BF-70133802B606}"/>
              </a:ext>
            </a:extLst>
          </p:cNvPr>
          <p:cNvCxnSpPr/>
          <p:nvPr/>
        </p:nvCxnSpPr>
        <p:spPr>
          <a:xfrm flipV="1">
            <a:off x="1819172" y="1627641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A8FD62-358B-4864-A68D-FA749E25AE44}"/>
              </a:ext>
            </a:extLst>
          </p:cNvPr>
          <p:cNvSpPr txBox="1"/>
          <p:nvPr/>
        </p:nvSpPr>
        <p:spPr>
          <a:xfrm>
            <a:off x="1838425" y="1771047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67BB6B-E8A9-4AA8-88C6-A901F48BEFD7}"/>
              </a:ext>
            </a:extLst>
          </p:cNvPr>
          <p:cNvCxnSpPr>
            <a:cxnSpLocks/>
          </p:cNvCxnSpPr>
          <p:nvPr/>
        </p:nvCxnSpPr>
        <p:spPr>
          <a:xfrm>
            <a:off x="1819172" y="3088774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E939FF-EA86-40E0-BBA4-C9C515AEC78E}"/>
              </a:ext>
            </a:extLst>
          </p:cNvPr>
          <p:cNvSpPr txBox="1"/>
          <p:nvPr/>
        </p:nvSpPr>
        <p:spPr>
          <a:xfrm>
            <a:off x="1847660" y="3229529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46A0F-2B88-4196-A14C-1C58FDA7027B}"/>
              </a:ext>
            </a:extLst>
          </p:cNvPr>
          <p:cNvSpPr txBox="1"/>
          <p:nvPr/>
        </p:nvSpPr>
        <p:spPr>
          <a:xfrm>
            <a:off x="7833733" y="2936796"/>
            <a:ext cx="3781586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Actual not default = circle</a:t>
            </a:r>
          </a:p>
        </p:txBody>
      </p:sp>
    </p:spTree>
    <p:extLst>
      <p:ext uri="{BB962C8B-B14F-4D97-AF65-F5344CB8AC3E}">
        <p14:creationId xmlns:p14="http://schemas.microsoft.com/office/powerpoint/2010/main" val="35533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2" grpId="0"/>
      <p:bldP spid="17" grpId="0"/>
      <p:bldP spid="19" grpId="0"/>
      <p:bldP spid="10" grpId="0"/>
      <p:bldP spid="14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E0805FC-707D-E441-ABD8-C88508946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E0805FC-707D-E441-ABD8-C88508946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3"/>
                <a:stretch>
                  <a:fillRect l="-173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18BEF6A-1D58-4340-BA8F-880DC3702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99" y="5122110"/>
            <a:ext cx="2743200" cy="753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9871F-7526-4396-ABEB-29730B244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75" y="1026735"/>
            <a:ext cx="7520590" cy="5120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37FAEF-C106-4065-93B6-C09CE86E5438}"/>
              </a:ext>
            </a:extLst>
          </p:cNvPr>
          <p:cNvSpPr txBox="1"/>
          <p:nvPr/>
        </p:nvSpPr>
        <p:spPr>
          <a:xfrm>
            <a:off x="8257651" y="1346477"/>
            <a:ext cx="3449097" cy="156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If we choose a probability cutoff of 0.5, then we see we have 2 false positives and 11 FN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0CAF07-E3AE-413C-91F1-B64EEB2F6E90}"/>
              </a:ext>
            </a:extLst>
          </p:cNvPr>
          <p:cNvCxnSpPr/>
          <p:nvPr/>
        </p:nvCxnSpPr>
        <p:spPr>
          <a:xfrm flipV="1">
            <a:off x="1636292" y="1897149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D69BE8-EC58-4C79-A552-81980596D183}"/>
              </a:ext>
            </a:extLst>
          </p:cNvPr>
          <p:cNvSpPr txBox="1"/>
          <p:nvPr/>
        </p:nvSpPr>
        <p:spPr>
          <a:xfrm>
            <a:off x="1655545" y="2040555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AEA5F0-1A47-4435-B573-7B736C0400CA}"/>
              </a:ext>
            </a:extLst>
          </p:cNvPr>
          <p:cNvCxnSpPr>
            <a:cxnSpLocks/>
          </p:cNvCxnSpPr>
          <p:nvPr/>
        </p:nvCxnSpPr>
        <p:spPr>
          <a:xfrm>
            <a:off x="1636292" y="3358282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6F7839-7948-4BEC-9CF8-383981F33D3C}"/>
              </a:ext>
            </a:extLst>
          </p:cNvPr>
          <p:cNvSpPr txBox="1"/>
          <p:nvPr/>
        </p:nvSpPr>
        <p:spPr>
          <a:xfrm>
            <a:off x="1664780" y="3499037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</p:spTree>
    <p:extLst>
      <p:ext uri="{BB962C8B-B14F-4D97-AF65-F5344CB8AC3E}">
        <p14:creationId xmlns:p14="http://schemas.microsoft.com/office/powerpoint/2010/main" val="292125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&gt;0.6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850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3E3703-0AC3-4AEE-81A3-706C6D6D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" y="1096810"/>
            <a:ext cx="7389940" cy="4992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1795E-B6DC-4D7F-9618-8F0188C0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850120"/>
            <a:ext cx="3152775" cy="847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54DD26-6C9D-4483-8855-1CB31F45F95C}"/>
              </a:ext>
            </a:extLst>
          </p:cNvPr>
          <p:cNvSpPr txBox="1"/>
          <p:nvPr/>
        </p:nvSpPr>
        <p:spPr>
          <a:xfrm>
            <a:off x="8257651" y="1096810"/>
            <a:ext cx="3449097" cy="119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Raising the cutoff to 0.6, then we see we have 1 false positives and 11 FN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A08425-606C-4EDF-A382-B2FBDB92ED34}"/>
              </a:ext>
            </a:extLst>
          </p:cNvPr>
          <p:cNvCxnSpPr/>
          <p:nvPr/>
        </p:nvCxnSpPr>
        <p:spPr>
          <a:xfrm flipV="1">
            <a:off x="1617041" y="1425510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8BB4BF-B0A1-4A0B-853D-7B600A00045E}"/>
              </a:ext>
            </a:extLst>
          </p:cNvPr>
          <p:cNvSpPr txBox="1"/>
          <p:nvPr/>
        </p:nvSpPr>
        <p:spPr>
          <a:xfrm>
            <a:off x="1636294" y="1568916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BF0D2B-E8CA-4125-9CC4-0E64A633EB2C}"/>
              </a:ext>
            </a:extLst>
          </p:cNvPr>
          <p:cNvCxnSpPr>
            <a:cxnSpLocks/>
          </p:cNvCxnSpPr>
          <p:nvPr/>
        </p:nvCxnSpPr>
        <p:spPr>
          <a:xfrm>
            <a:off x="1617041" y="2886643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5105E-4973-4C9B-AFCF-6B5EA74DA248}"/>
              </a:ext>
            </a:extLst>
          </p:cNvPr>
          <p:cNvSpPr txBox="1"/>
          <p:nvPr/>
        </p:nvSpPr>
        <p:spPr>
          <a:xfrm>
            <a:off x="1645529" y="3027398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</p:spTree>
    <p:extLst>
      <p:ext uri="{BB962C8B-B14F-4D97-AF65-F5344CB8AC3E}">
        <p14:creationId xmlns:p14="http://schemas.microsoft.com/office/powerpoint/2010/main" val="418377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&gt;0.4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850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199FDC-F80C-4F6A-B206-877211F6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995543"/>
            <a:ext cx="7080750" cy="481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24066-6CA9-4BD1-A33B-27D0069FB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75" y="4789923"/>
            <a:ext cx="3257550" cy="87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C4171-29F2-4201-802A-A844E589430B}"/>
              </a:ext>
            </a:extLst>
          </p:cNvPr>
          <p:cNvSpPr txBox="1"/>
          <p:nvPr/>
        </p:nvSpPr>
        <p:spPr>
          <a:xfrm>
            <a:off x="7817618" y="1105344"/>
            <a:ext cx="3449097" cy="119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Lowering the cutoff to 0.4 results in more FPs (4) but fewer FNs (6)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229241-A6DB-4670-85B9-FFA77BD40BAF}"/>
              </a:ext>
            </a:extLst>
          </p:cNvPr>
          <p:cNvCxnSpPr/>
          <p:nvPr/>
        </p:nvCxnSpPr>
        <p:spPr>
          <a:xfrm flipV="1">
            <a:off x="1549664" y="2152905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809194-D4D1-46F0-8DE7-11BD4622DB55}"/>
              </a:ext>
            </a:extLst>
          </p:cNvPr>
          <p:cNvSpPr txBox="1"/>
          <p:nvPr/>
        </p:nvSpPr>
        <p:spPr>
          <a:xfrm>
            <a:off x="1568917" y="2296311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A6334F-A4FB-4E6A-A913-BC99BE391BDF}"/>
              </a:ext>
            </a:extLst>
          </p:cNvPr>
          <p:cNvCxnSpPr>
            <a:cxnSpLocks/>
          </p:cNvCxnSpPr>
          <p:nvPr/>
        </p:nvCxnSpPr>
        <p:spPr>
          <a:xfrm>
            <a:off x="1549664" y="3614038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E30A26-4503-43AC-8DE8-67B5F11F6C9C}"/>
              </a:ext>
            </a:extLst>
          </p:cNvPr>
          <p:cNvSpPr txBox="1"/>
          <p:nvPr/>
        </p:nvSpPr>
        <p:spPr>
          <a:xfrm>
            <a:off x="1578152" y="3754793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</p:spTree>
    <p:extLst>
      <p:ext uri="{BB962C8B-B14F-4D97-AF65-F5344CB8AC3E}">
        <p14:creationId xmlns:p14="http://schemas.microsoft.com/office/powerpoint/2010/main" val="12142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Choosing Probability Cutoff to Assign Class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638" y="2109592"/>
            <a:ext cx="9615690" cy="4429321"/>
            <a:chOff x="909638" y="2013825"/>
            <a:chExt cx="7001910" cy="3532391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909638" y="4951769"/>
              <a:ext cx="7001910" cy="39757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 bwMode="auto">
            <a:xfrm>
              <a:off x="3164331" y="2637183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83159" y="2174543"/>
              <a:ext cx="1577959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True Default = 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7825" y="2013825"/>
              <a:ext cx="1123799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True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Default = 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4331" y="5178037"/>
              <a:ext cx="1956481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Model Probabilities </a:t>
              </a: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284073" y="2637182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Threshold A: Moderate Threshold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9638" y="1636662"/>
            <a:ext cx="9615690" cy="4206717"/>
            <a:chOff x="909638" y="1636662"/>
            <a:chExt cx="9615690" cy="4206717"/>
          </a:xfrm>
        </p:grpSpPr>
        <p:grpSp>
          <p:nvGrpSpPr>
            <p:cNvPr id="20" name="Group 19"/>
            <p:cNvGrpSpPr/>
            <p:nvPr/>
          </p:nvGrpSpPr>
          <p:grpSpPr>
            <a:xfrm>
              <a:off x="909638" y="1636662"/>
              <a:ext cx="9615690" cy="4206717"/>
              <a:chOff x="909638" y="1636662"/>
              <a:chExt cx="7001910" cy="3354864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683159" y="2174543"/>
                <a:ext cx="1252618" cy="368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56728" y="2013825"/>
                <a:ext cx="1185991" cy="66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sz="2400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3419501" y="1636662"/>
                <a:ext cx="1221802" cy="368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Threshold A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" name="Group 2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FB6B29-6C13-1248-8DE1-E80BF8B42742}"/>
              </a:ext>
            </a:extLst>
          </p:cNvPr>
          <p:cNvSpPr txBox="1"/>
          <p:nvPr/>
        </p:nvSpPr>
        <p:spPr>
          <a:xfrm>
            <a:off x="5897519" y="5243468"/>
            <a:ext cx="866648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Positives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1BA218-CC34-B54E-BEF0-AC0C6E6510F0}"/>
              </a:ext>
            </a:extLst>
          </p:cNvPr>
          <p:cNvSpPr txBox="1"/>
          <p:nvPr/>
        </p:nvSpPr>
        <p:spPr>
          <a:xfrm>
            <a:off x="4346502" y="5245163"/>
            <a:ext cx="94525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Negatives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536F8A-61CC-094D-97D4-D0D263F0862C}"/>
              </a:ext>
            </a:extLst>
          </p:cNvPr>
          <p:cNvSpPr txBox="1"/>
          <p:nvPr/>
        </p:nvSpPr>
        <p:spPr>
          <a:xfrm>
            <a:off x="4005997" y="6077248"/>
            <a:ext cx="268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 Probabilities </a:t>
            </a:r>
          </a:p>
        </p:txBody>
      </p:sp>
    </p:spTree>
    <p:extLst>
      <p:ext uri="{BB962C8B-B14F-4D97-AF65-F5344CB8AC3E}">
        <p14:creationId xmlns:p14="http://schemas.microsoft.com/office/powerpoint/2010/main" val="13022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Threshold B: Higher Threshold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638" y="1647929"/>
            <a:ext cx="9615690" cy="4195451"/>
            <a:chOff x="909638" y="1645647"/>
            <a:chExt cx="7001910" cy="3345879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909638" y="4951769"/>
              <a:ext cx="7001910" cy="39757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 bwMode="auto">
            <a:xfrm>
              <a:off x="3164331" y="2637183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6024" y="2205109"/>
              <a:ext cx="1252618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True Default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56728" y="2013825"/>
              <a:ext cx="1185991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True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Not Default</a:t>
              </a: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284073" y="2637182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5537939" y="2029797"/>
              <a:ext cx="39756" cy="2961728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4817658" y="1645647"/>
              <a:ext cx="1213632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Threshold B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92600" y="2935209"/>
            <a:ext cx="3027659" cy="2858318"/>
            <a:chOff x="3282512" y="2655534"/>
            <a:chExt cx="2470152" cy="2334401"/>
          </a:xfrm>
        </p:grpSpPr>
        <p:cxnSp>
          <p:nvCxnSpPr>
            <p:cNvPr id="33" name="Straight Connector 32"/>
            <p:cNvCxnSpPr/>
            <p:nvPr/>
          </p:nvCxnSpPr>
          <p:spPr bwMode="auto">
            <a:xfrm flipH="1">
              <a:off x="3282512" y="2723590"/>
              <a:ext cx="1750001" cy="2246466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>
              <a:off x="3579447" y="2655534"/>
              <a:ext cx="1746068" cy="2289166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>
              <a:off x="3894313" y="2723590"/>
              <a:ext cx="1643626" cy="223748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H="1">
              <a:off x="4193819" y="2874868"/>
              <a:ext cx="1523240" cy="2095188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H="1">
              <a:off x="4494754" y="3202885"/>
              <a:ext cx="1238032" cy="174181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>
              <a:off x="4737653" y="3593295"/>
              <a:ext cx="979406" cy="139664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>
              <a:off x="5008641" y="4002005"/>
              <a:ext cx="708418" cy="96964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flipH="1">
              <a:off x="5281486" y="4320796"/>
              <a:ext cx="459145" cy="63097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H="1">
              <a:off x="5535644" y="4648556"/>
              <a:ext cx="217020" cy="323091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3" name="Straight Connector 42"/>
          <p:cNvCxnSpPr/>
          <p:nvPr/>
        </p:nvCxnSpPr>
        <p:spPr bwMode="auto">
          <a:xfrm flipH="1">
            <a:off x="7310144" y="5479361"/>
            <a:ext cx="167918" cy="23295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flipH="1">
            <a:off x="7463279" y="5573332"/>
            <a:ext cx="168501" cy="2076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6D7C99-5639-E842-A7FD-B570E2564B35}"/>
              </a:ext>
            </a:extLst>
          </p:cNvPr>
          <p:cNvSpPr txBox="1"/>
          <p:nvPr/>
        </p:nvSpPr>
        <p:spPr>
          <a:xfrm>
            <a:off x="4005997" y="6077248"/>
            <a:ext cx="268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 Probabilities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2FE860-57E7-E841-8AE6-313D3B2FE571}"/>
              </a:ext>
            </a:extLst>
          </p:cNvPr>
          <p:cNvSpPr txBox="1"/>
          <p:nvPr/>
        </p:nvSpPr>
        <p:spPr>
          <a:xfrm>
            <a:off x="7328798" y="6031081"/>
            <a:ext cx="866648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Positives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6DF667-F8A0-6649-B302-386399E3DCDD}"/>
              </a:ext>
            </a:extLst>
          </p:cNvPr>
          <p:cNvSpPr txBox="1"/>
          <p:nvPr/>
        </p:nvSpPr>
        <p:spPr>
          <a:xfrm>
            <a:off x="5422536" y="5229794"/>
            <a:ext cx="94525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Negatives</a:t>
            </a:r>
          </a:p>
        </p:txBody>
      </p:sp>
    </p:spTree>
    <p:extLst>
      <p:ext uri="{BB962C8B-B14F-4D97-AF65-F5344CB8AC3E}">
        <p14:creationId xmlns:p14="http://schemas.microsoft.com/office/powerpoint/2010/main" val="26891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Comparing cutoffs: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0636" y="3388978"/>
            <a:ext cx="5178965" cy="3056864"/>
            <a:chOff x="790079" y="1647929"/>
            <a:chExt cx="10474008" cy="5127494"/>
          </a:xfrm>
        </p:grpSpPr>
        <p:grpSp>
          <p:nvGrpSpPr>
            <p:cNvPr id="20" name="Group 19"/>
            <p:cNvGrpSpPr/>
            <p:nvPr/>
          </p:nvGrpSpPr>
          <p:grpSpPr>
            <a:xfrm>
              <a:off x="790079" y="1647929"/>
              <a:ext cx="10474008" cy="4195451"/>
              <a:chOff x="822578" y="1645647"/>
              <a:chExt cx="7626916" cy="3345879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79728" y="2878426"/>
                <a:ext cx="1969766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22578" y="2507883"/>
                <a:ext cx="1870427" cy="86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5537939" y="2029797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4817659" y="1645647"/>
                <a:ext cx="1910561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B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901284" y="6155916"/>
              <a:ext cx="4068238" cy="619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Model Probabilities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292600" y="2935209"/>
              <a:ext cx="3027659" cy="2858318"/>
              <a:chOff x="3282512" y="2655534"/>
              <a:chExt cx="2470152" cy="2334401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3282512" y="2723590"/>
                <a:ext cx="1750001" cy="22464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3579447" y="2655534"/>
                <a:ext cx="1746068" cy="22891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894313" y="2723590"/>
                <a:ext cx="1643626" cy="223748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4193819" y="2874868"/>
                <a:ext cx="1523240" cy="2095188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4494754" y="3202885"/>
                <a:ext cx="1238032" cy="1741815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4737653" y="3593295"/>
                <a:ext cx="979406" cy="139664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>
                <a:off x="5008641" y="4002005"/>
                <a:ext cx="708418" cy="96964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5281486" y="4320796"/>
                <a:ext cx="459145" cy="63097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5535644" y="4648556"/>
                <a:ext cx="217020" cy="323091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" name="Straight Connector 42"/>
            <p:cNvCxnSpPr/>
            <p:nvPr/>
          </p:nvCxnSpPr>
          <p:spPr bwMode="auto">
            <a:xfrm flipH="1">
              <a:off x="7310144" y="5479361"/>
              <a:ext cx="167918" cy="2329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7463279" y="5573332"/>
              <a:ext cx="168501" cy="2076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889000" y="1257448"/>
            <a:ext cx="4595315" cy="2131529"/>
            <a:chOff x="909638" y="1358882"/>
            <a:chExt cx="9615690" cy="4484497"/>
          </a:xfrm>
        </p:grpSpPr>
        <p:grpSp>
          <p:nvGrpSpPr>
            <p:cNvPr id="29" name="Group 28"/>
            <p:cNvGrpSpPr/>
            <p:nvPr/>
          </p:nvGrpSpPr>
          <p:grpSpPr>
            <a:xfrm>
              <a:off x="909638" y="1358882"/>
              <a:ext cx="9615690" cy="4484497"/>
              <a:chOff x="909638" y="1415132"/>
              <a:chExt cx="7001910" cy="3576394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 58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TextBox 63"/>
              <p:cNvSpPr txBox="1"/>
              <p:nvPr/>
            </p:nvSpPr>
            <p:spPr>
              <a:xfrm>
                <a:off x="3357536" y="1415132"/>
                <a:ext cx="950529" cy="29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A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7" name="TextBox 66"/>
          <p:cNvSpPr txBox="1"/>
          <p:nvPr/>
        </p:nvSpPr>
        <p:spPr>
          <a:xfrm>
            <a:off x="466693" y="1836356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Not Default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392509" y="2093390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True 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59700" y="20472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false positives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58285" y="4791912"/>
            <a:ext cx="2510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Few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02939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Which Probability Cutoff To Use?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0636" y="3388978"/>
            <a:ext cx="5178965" cy="3056864"/>
            <a:chOff x="790079" y="1647929"/>
            <a:chExt cx="10474008" cy="5127494"/>
          </a:xfrm>
        </p:grpSpPr>
        <p:grpSp>
          <p:nvGrpSpPr>
            <p:cNvPr id="20" name="Group 19"/>
            <p:cNvGrpSpPr/>
            <p:nvPr/>
          </p:nvGrpSpPr>
          <p:grpSpPr>
            <a:xfrm>
              <a:off x="790079" y="1647929"/>
              <a:ext cx="10474008" cy="4195451"/>
              <a:chOff x="822578" y="1645647"/>
              <a:chExt cx="7626916" cy="3345879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79728" y="2878426"/>
                <a:ext cx="1969766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22578" y="2507883"/>
                <a:ext cx="1870427" cy="86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5537939" y="2029797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4817659" y="1645647"/>
                <a:ext cx="1910561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B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901284" y="6155916"/>
              <a:ext cx="4068238" cy="619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Model Probabilities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292600" y="2935209"/>
              <a:ext cx="3027659" cy="2858318"/>
              <a:chOff x="3282512" y="2655534"/>
              <a:chExt cx="2470152" cy="2334401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3282512" y="2723590"/>
                <a:ext cx="1750001" cy="22464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3579447" y="2655534"/>
                <a:ext cx="1746068" cy="22891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894313" y="2723590"/>
                <a:ext cx="1643626" cy="223748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4193819" y="2874868"/>
                <a:ext cx="1523240" cy="2095188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4494754" y="3202885"/>
                <a:ext cx="1238032" cy="1741815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4737653" y="3593295"/>
                <a:ext cx="979406" cy="139664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>
                <a:off x="5008641" y="4002005"/>
                <a:ext cx="708418" cy="96964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5281486" y="4320796"/>
                <a:ext cx="459145" cy="63097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5535644" y="4648556"/>
                <a:ext cx="217020" cy="323091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" name="Straight Connector 42"/>
            <p:cNvCxnSpPr/>
            <p:nvPr/>
          </p:nvCxnSpPr>
          <p:spPr bwMode="auto">
            <a:xfrm flipH="1">
              <a:off x="7310144" y="5479361"/>
              <a:ext cx="167918" cy="2329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7463279" y="5573332"/>
              <a:ext cx="168501" cy="2076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889000" y="1257448"/>
            <a:ext cx="4595315" cy="2131529"/>
            <a:chOff x="909638" y="1358882"/>
            <a:chExt cx="9615690" cy="4484497"/>
          </a:xfrm>
        </p:grpSpPr>
        <p:grpSp>
          <p:nvGrpSpPr>
            <p:cNvPr id="29" name="Group 28"/>
            <p:cNvGrpSpPr/>
            <p:nvPr/>
          </p:nvGrpSpPr>
          <p:grpSpPr>
            <a:xfrm>
              <a:off x="909638" y="1358882"/>
              <a:ext cx="9615690" cy="4484497"/>
              <a:chOff x="909638" y="1415132"/>
              <a:chExt cx="7001910" cy="3576394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 58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TextBox 63"/>
              <p:cNvSpPr txBox="1"/>
              <p:nvPr/>
            </p:nvSpPr>
            <p:spPr>
              <a:xfrm>
                <a:off x="3357536" y="1415132"/>
                <a:ext cx="950529" cy="29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A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7" name="TextBox 66"/>
          <p:cNvSpPr txBox="1"/>
          <p:nvPr/>
        </p:nvSpPr>
        <p:spPr>
          <a:xfrm>
            <a:off x="466693" y="1836356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Not Default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392509" y="2093390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True Default</a:t>
            </a:r>
          </a:p>
        </p:txBody>
      </p:sp>
      <p:sp>
        <p:nvSpPr>
          <p:cNvPr id="60" name="Content Placeholder 5"/>
          <p:cNvSpPr>
            <a:spLocks noGrp="1"/>
          </p:cNvSpPr>
          <p:nvPr>
            <p:ph idx="1"/>
          </p:nvPr>
        </p:nvSpPr>
        <p:spPr>
          <a:xfrm>
            <a:off x="6208222" y="1414130"/>
            <a:ext cx="5145577" cy="4762833"/>
          </a:xfrm>
        </p:spPr>
        <p:txBody>
          <a:bodyPr numCol="1"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Threshold you choose should depend on relative costs of FPs and FN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e.g. screening at airport (cost of false neg high)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e.g. direct mail advertisement (cost of false positive low)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Some common choices	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Maximize Accuracy </a:t>
            </a:r>
            <a:r>
              <a:rPr lang="en-US" dirty="0"/>
              <a:t>(equal weighting of FPs and FNs)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Threshold </a:t>
            </a:r>
            <a:r>
              <a:rPr lang="en-US" b="1" dirty="0" err="1"/>
              <a:t>p_hat</a:t>
            </a:r>
            <a:r>
              <a:rPr lang="en-US" b="1" dirty="0"/>
              <a:t> </a:t>
            </a:r>
            <a:r>
              <a:rPr lang="en-US" dirty="0"/>
              <a:t>&gt; 0.5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Minimize cost</a:t>
            </a:r>
            <a:r>
              <a:rPr lang="en-US" dirty="0"/>
              <a:t>: TC = </a:t>
            </a:r>
            <a:r>
              <a:rPr lang="en-US" dirty="0" err="1"/>
              <a:t>costFP</a:t>
            </a:r>
            <a:r>
              <a:rPr lang="en-US" dirty="0"/>
              <a:t> *FPs + </a:t>
            </a:r>
            <a:r>
              <a:rPr lang="en-US" dirty="0" err="1"/>
              <a:t>costFN</a:t>
            </a:r>
            <a:r>
              <a:rPr lang="en-US" dirty="0"/>
              <a:t> </a:t>
            </a:r>
            <a:r>
              <a:rPr lang="en-US"/>
              <a:t>* FNs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3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7181" y="0"/>
            <a:ext cx="11004445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Sensitivity and Specificity, Confusion Matrix at P Cutoff &gt;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710374" y="1077998"/>
              <a:ext cx="9233727" cy="25537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39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64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160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806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True default status</a:t>
                          </a:r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806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59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>
                              <a:solidFill>
                                <a:schemeClr val="bg1"/>
                              </a:solidFill>
                            </a:rPr>
                            <a:t>Predicted default status (cutoff p&gt;0.5)</a:t>
                          </a: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TN = 484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FN = 11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i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= 495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83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FP = 2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TP = 3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= 5</a:t>
                          </a: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9360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486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14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217306"/>
                  </p:ext>
                </p:extLst>
              </p:nvPr>
            </p:nvGraphicFramePr>
            <p:xfrm>
              <a:off x="710374" y="1077998"/>
              <a:ext cx="9233727" cy="25537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39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64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160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0064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True default status</a:t>
                          </a:r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0064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59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>
                              <a:solidFill>
                                <a:schemeClr val="bg1"/>
                              </a:solidFill>
                            </a:rPr>
                            <a:t>Predicted default status (cutoff p&gt;0.5)</a:t>
                          </a: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TN = 484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FN = 11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10000" t="-167416" r="-541" b="-2370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83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FP = 2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TP = 3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blipFill>
                          <a:blip r:embed="rId2"/>
                          <a:stretch>
                            <a:fillRect l="-310000" t="-208772" r="-541" b="-85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9360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486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14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 Placeholder 13"/>
          <p:cNvSpPr txBox="1">
            <a:spLocks/>
          </p:cNvSpPr>
          <p:nvPr/>
        </p:nvSpPr>
        <p:spPr bwMode="auto">
          <a:xfrm>
            <a:off x="1055435" y="3887117"/>
            <a:ext cx="8888666" cy="378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>
            <a:lvl1pPr marL="342900" indent="-342900">
              <a:lnSpc>
                <a:spcPct val="150000"/>
              </a:lnSpc>
              <a:spcBef>
                <a:spcPts val="1800"/>
              </a:spcBef>
              <a:buClr>
                <a:srgbClr val="404040"/>
              </a:buClr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2857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285750" indent="-28575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8318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196975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16541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1113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25685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0257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Sensitivity: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True </a:t>
            </a:r>
            <a:r>
              <a:rPr lang="en-US" alt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positive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rate (aka 1 – power or recall) </a:t>
            </a:r>
          </a:p>
          <a:p>
            <a:pPr lvl="3">
              <a:lnSpc>
                <a:spcPct val="10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TP/P = 3 / 14 = 21.4%</a:t>
            </a:r>
          </a:p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Specificity: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True </a:t>
            </a:r>
            <a:r>
              <a:rPr lang="en-US" alt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negative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rate  </a:t>
            </a:r>
          </a:p>
          <a:p>
            <a:pPr lvl="3">
              <a:lnSpc>
                <a:spcPct val="10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TN/N = 484 / 486= 99.5%</a:t>
            </a:r>
          </a:p>
          <a:p>
            <a:pPr lvl="3">
              <a:lnSpc>
                <a:spcPct val="100000"/>
              </a:lnSpc>
            </a:pPr>
            <a:endParaRPr lang="en-US" altLang="en-US" sz="2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False positive rate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(aka Type I error, 1 - Specificity)</a:t>
            </a:r>
          </a:p>
          <a:p>
            <a:pPr lvl="3"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FP/N = 2/486= 0.004%</a:t>
            </a:r>
          </a:p>
          <a:p>
            <a:pPr lvl="2">
              <a:lnSpc>
                <a:spcPct val="100000"/>
              </a:lnSpc>
            </a:pPr>
            <a:endParaRPr lang="en-US" alt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53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Classification with Logistic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Diagnostics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Confusion Matrices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ROC Curves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Calibration Plots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8FDD9-E895-43B6-96E0-5B9FE0B5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57" y="1140221"/>
            <a:ext cx="6600825" cy="219075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Generating Confusion Matrices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7" y="1140221"/>
            <a:ext cx="4596970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produce a confusion matrix in R we will use the yardstick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3" y="1904782"/>
            <a:ext cx="4305572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function </a:t>
            </a:r>
            <a:r>
              <a:rPr lang="en-US" sz="2000" dirty="0" err="1"/>
              <a:t>conf_mat</a:t>
            </a:r>
            <a:r>
              <a:rPr lang="en-US" sz="2000" dirty="0"/>
              <a:t>() produces confusion matrices but we must format our data correctly</a:t>
            </a:r>
          </a:p>
        </p:txBody>
      </p:sp>
      <p:pic>
        <p:nvPicPr>
          <p:cNvPr id="2050" name="Picture 2" descr="Tidy Characterizations of Model Performance • yardstick">
            <a:extLst>
              <a:ext uri="{FF2B5EF4-FFF2-40B4-BE49-F238E27FC236}">
                <a16:creationId xmlns:a16="http://schemas.microsoft.com/office/drawing/2014/main" id="{EEE027AC-F80F-4610-9BF8-1570B2D7F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653" y="165364"/>
            <a:ext cx="1166872" cy="135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8B47A6-A1BF-43BA-A2AA-CE47CC65577E}"/>
              </a:ext>
            </a:extLst>
          </p:cNvPr>
          <p:cNvSpPr txBox="1"/>
          <p:nvPr/>
        </p:nvSpPr>
        <p:spPr>
          <a:xfrm>
            <a:off x="547783" y="3092162"/>
            <a:ext cx="4596970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to specify a data frame with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1686E-EFAE-47A5-B5C9-A2342170C8CF}"/>
              </a:ext>
            </a:extLst>
          </p:cNvPr>
          <p:cNvSpPr txBox="1"/>
          <p:nvPr/>
        </p:nvSpPr>
        <p:spPr>
          <a:xfrm>
            <a:off x="547783" y="3597508"/>
            <a:ext cx="4305572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Actual event (Y = 1) values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ABBDC-4FED-4650-B4B6-8BB9D7AA5E5E}"/>
              </a:ext>
            </a:extLst>
          </p:cNvPr>
          <p:cNvSpPr txBox="1"/>
          <p:nvPr/>
        </p:nvSpPr>
        <p:spPr>
          <a:xfrm>
            <a:off x="547783" y="4102854"/>
            <a:ext cx="4305572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estimated probabilities (scores)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F4257F-8C81-45B7-8508-0416E37E0C8C}"/>
              </a:ext>
            </a:extLst>
          </p:cNvPr>
          <p:cNvCxnSpPr>
            <a:cxnSpLocks/>
          </p:cNvCxnSpPr>
          <p:nvPr/>
        </p:nvCxnSpPr>
        <p:spPr>
          <a:xfrm flipV="1">
            <a:off x="4280598" y="2322818"/>
            <a:ext cx="1732345" cy="84241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28571C-4AF7-4CA6-A7FA-514C1ABEB899}"/>
              </a:ext>
            </a:extLst>
          </p:cNvPr>
          <p:cNvCxnSpPr>
            <a:cxnSpLocks/>
          </p:cNvCxnSpPr>
          <p:nvPr/>
        </p:nvCxnSpPr>
        <p:spPr>
          <a:xfrm flipV="1">
            <a:off x="3985169" y="2322818"/>
            <a:ext cx="2596501" cy="147370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FC5487-2F61-429B-89CE-B0DBD30F4C57}"/>
              </a:ext>
            </a:extLst>
          </p:cNvPr>
          <p:cNvCxnSpPr>
            <a:cxnSpLocks/>
          </p:cNvCxnSpPr>
          <p:nvPr/>
        </p:nvCxnSpPr>
        <p:spPr>
          <a:xfrm flipV="1">
            <a:off x="4713669" y="2429445"/>
            <a:ext cx="2624978" cy="176371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6B0AA4-3E40-4B5E-9ADE-6166F8E94374}"/>
              </a:ext>
            </a:extLst>
          </p:cNvPr>
          <p:cNvSpPr txBox="1"/>
          <p:nvPr/>
        </p:nvSpPr>
        <p:spPr>
          <a:xfrm>
            <a:off x="547783" y="4594398"/>
            <a:ext cx="4305572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example data frame shows how we need to structure our results data frame</a:t>
            </a:r>
          </a:p>
        </p:txBody>
      </p:sp>
    </p:spTree>
    <p:extLst>
      <p:ext uri="{BB962C8B-B14F-4D97-AF65-F5344CB8AC3E}">
        <p14:creationId xmlns:p14="http://schemas.microsoft.com/office/powerpoint/2010/main" val="27946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1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Formatting Results Matrix for Confusion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7" y="1140221"/>
            <a:ext cx="5149628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Let’s store the model results in a data frame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2" y="1645567"/>
            <a:ext cx="5230019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must specify the actual poverty status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ABBDC-4FED-4650-B4B6-8BB9D7AA5E5E}"/>
              </a:ext>
            </a:extLst>
          </p:cNvPr>
          <p:cNvSpPr txBox="1"/>
          <p:nvPr/>
        </p:nvSpPr>
        <p:spPr>
          <a:xfrm>
            <a:off x="547781" y="2255041"/>
            <a:ext cx="497881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FFFF"/>
                </a:highlight>
              </a:rPr>
              <a:t>We *must* specify a cutoff above which probabilities are classified as “class1” (or having the event) and below which they are not 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E8A83EE3-84A7-4BAD-9385-DB48E1F30337}"/>
              </a:ext>
            </a:extLst>
          </p:cNvPr>
          <p:cNvSpPr/>
          <p:nvPr/>
        </p:nvSpPr>
        <p:spPr>
          <a:xfrm>
            <a:off x="10721591" y="1996121"/>
            <a:ext cx="632210" cy="3049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2079C4-F1CE-4080-AA0F-58E751AA8688}"/>
              </a:ext>
            </a:extLst>
          </p:cNvPr>
          <p:cNvSpPr txBox="1"/>
          <p:nvPr/>
        </p:nvSpPr>
        <p:spPr>
          <a:xfrm>
            <a:off x="547781" y="4639213"/>
            <a:ext cx="5149627" cy="109106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cutoff probability is determined by the relative cost of false positives and false negatives! Do not use rules of thumb!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51E0A-A101-4DDD-8CA2-ECE56D86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0" b="64932"/>
          <a:stretch/>
        </p:blipFill>
        <p:spPr>
          <a:xfrm>
            <a:off x="5946950" y="5101621"/>
            <a:ext cx="3844750" cy="9469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9E18F5-752D-4289-BDF2-9C9F840C398B}"/>
              </a:ext>
            </a:extLst>
          </p:cNvPr>
          <p:cNvSpPr txBox="1"/>
          <p:nvPr/>
        </p:nvSpPr>
        <p:spPr>
          <a:xfrm>
            <a:off x="1112543" y="6231135"/>
            <a:ext cx="11284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https://ryxcommar.com/2020/06/27/why-do-so-many-practicing-data-scientists-not-understand-logistic-regression/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1BB67-B57B-4D20-911F-D53D29FF6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08" y="1128627"/>
            <a:ext cx="6191250" cy="3305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2DBF24-4500-4681-A774-5D82CF50B598}"/>
              </a:ext>
            </a:extLst>
          </p:cNvPr>
          <p:cNvSpPr txBox="1"/>
          <p:nvPr/>
        </p:nvSpPr>
        <p:spPr>
          <a:xfrm>
            <a:off x="547782" y="3867226"/>
            <a:ext cx="523001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Here I’ve chosen 0.7 but we may need to alter this</a:t>
            </a:r>
          </a:p>
        </p:txBody>
      </p:sp>
    </p:spTree>
    <p:extLst>
      <p:ext uri="{BB962C8B-B14F-4D97-AF65-F5344CB8AC3E}">
        <p14:creationId xmlns:p14="http://schemas.microsoft.com/office/powerpoint/2010/main" val="24622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7" grpId="0" animBg="1"/>
      <p:bldP spid="30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Producing Confusion Matrix Using Formatted Results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6" y="1140221"/>
            <a:ext cx="5548213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conf_mat</a:t>
            </a:r>
            <a:r>
              <a:rPr lang="en-US" sz="2000" dirty="0"/>
              <a:t>() function shows the confusion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3" y="1904782"/>
            <a:ext cx="5792726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we summarize the </a:t>
            </a:r>
            <a:r>
              <a:rPr lang="en-US" sz="2000" dirty="0" err="1"/>
              <a:t>conf_mat</a:t>
            </a:r>
            <a:r>
              <a:rPr lang="en-US" sz="2000" dirty="0"/>
              <a:t>() object we see more binary metrics of classification (don’t need to know all of these)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8B47A6-A1BF-43BA-A2AA-CE47CC65577E}"/>
              </a:ext>
            </a:extLst>
          </p:cNvPr>
          <p:cNvSpPr txBox="1"/>
          <p:nvPr/>
        </p:nvSpPr>
        <p:spPr>
          <a:xfrm>
            <a:off x="547782" y="3028344"/>
            <a:ext cx="5792727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Sensitivity</a:t>
            </a:r>
            <a:r>
              <a:rPr lang="en-US" sz="2000" dirty="0"/>
              <a:t> is the true positive rate (TP/P)  and here we identify of the true positives = 131/333 = 39.3%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6B833-6694-4363-91C7-2A7B96607AC3}"/>
              </a:ext>
            </a:extLst>
          </p:cNvPr>
          <p:cNvSpPr txBox="1"/>
          <p:nvPr/>
        </p:nvSpPr>
        <p:spPr>
          <a:xfrm>
            <a:off x="547782" y="3825399"/>
            <a:ext cx="5878704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may need to lower our threshold of cutoff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2E566-1E65-482E-A81A-08FBF84E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12" y="1238032"/>
            <a:ext cx="4744327" cy="17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8D75F7-6F2C-4E24-A348-367EE5783A67}"/>
              </a:ext>
            </a:extLst>
          </p:cNvPr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Continuous Cutoff: ROC Curve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4151800-0945-4A97-B71D-48866783E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74" y="1247015"/>
            <a:ext cx="4180108" cy="4762833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Can we show consequences of FPs and FNs as we vary the cutoff probability to assign classes?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Idea of a ROC (</a:t>
            </a:r>
            <a:r>
              <a:rPr lang="en-US" sz="2400" u="sng" dirty="0"/>
              <a:t>Receiver Operator Curve</a:t>
            </a:r>
            <a:r>
              <a:rPr lang="en-US" sz="2400" dirty="0"/>
              <a:t>) plot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CCBD50-06BD-4B7F-BCAF-1B84FAF3C59A}"/>
              </a:ext>
            </a:extLst>
          </p:cNvPr>
          <p:cNvCxnSpPr>
            <a:cxnSpLocks/>
          </p:cNvCxnSpPr>
          <p:nvPr/>
        </p:nvCxnSpPr>
        <p:spPr>
          <a:xfrm flipV="1">
            <a:off x="6285718" y="1004835"/>
            <a:ext cx="0" cy="4392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3C3B16-580E-4CCC-8C2B-98ECB933C5C7}"/>
              </a:ext>
            </a:extLst>
          </p:cNvPr>
          <p:cNvCxnSpPr>
            <a:cxnSpLocks/>
          </p:cNvCxnSpPr>
          <p:nvPr/>
        </p:nvCxnSpPr>
        <p:spPr>
          <a:xfrm flipV="1">
            <a:off x="6285718" y="5397410"/>
            <a:ext cx="503544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DB32B5-4E82-4898-9D12-C89A75A00428}"/>
              </a:ext>
            </a:extLst>
          </p:cNvPr>
          <p:cNvSpPr txBox="1"/>
          <p:nvPr/>
        </p:nvSpPr>
        <p:spPr>
          <a:xfrm>
            <a:off x="4551903" y="2737103"/>
            <a:ext cx="1733815" cy="79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positive </a:t>
            </a:r>
          </a:p>
          <a:p>
            <a:pPr algn="ctr"/>
            <a:r>
              <a:rPr lang="en-US" dirty="0"/>
              <a:t>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B20A1-7EB1-472D-A0AA-DCA4F5B44959}"/>
              </a:ext>
            </a:extLst>
          </p:cNvPr>
          <p:cNvSpPr txBox="1"/>
          <p:nvPr/>
        </p:nvSpPr>
        <p:spPr>
          <a:xfrm>
            <a:off x="7539926" y="5586730"/>
            <a:ext cx="2298211" cy="45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 Positive Rate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B3184F-8F87-47EE-B1B6-492991BC15CC}"/>
              </a:ext>
            </a:extLst>
          </p:cNvPr>
          <p:cNvCxnSpPr>
            <a:cxnSpLocks/>
          </p:cNvCxnSpPr>
          <p:nvPr/>
        </p:nvCxnSpPr>
        <p:spPr>
          <a:xfrm flipV="1">
            <a:off x="6285718" y="1884579"/>
            <a:ext cx="4284972" cy="3512831"/>
          </a:xfrm>
          <a:prstGeom prst="line">
            <a:avLst/>
          </a:prstGeom>
          <a:ln w="190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67FD339-C0FA-4BF0-BB19-608B4B43482C}"/>
              </a:ext>
            </a:extLst>
          </p:cNvPr>
          <p:cNvSpPr/>
          <p:nvPr/>
        </p:nvSpPr>
        <p:spPr>
          <a:xfrm>
            <a:off x="6394704" y="4038960"/>
            <a:ext cx="133126" cy="17548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875BE7-D956-4226-AF63-68664AF72873}"/>
              </a:ext>
            </a:extLst>
          </p:cNvPr>
          <p:cNvSpPr txBox="1"/>
          <p:nvPr/>
        </p:nvSpPr>
        <p:spPr>
          <a:xfrm>
            <a:off x="5284105" y="1080968"/>
            <a:ext cx="844237" cy="45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204D7-9AB5-47BF-8155-0E98BEC24AA3}"/>
              </a:ext>
            </a:extLst>
          </p:cNvPr>
          <p:cNvSpPr txBox="1"/>
          <p:nvPr/>
        </p:nvSpPr>
        <p:spPr>
          <a:xfrm>
            <a:off x="10570690" y="5574989"/>
            <a:ext cx="844237" cy="45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86EDB-2EA2-49C1-B9F5-E1CA8C67D428}"/>
              </a:ext>
            </a:extLst>
          </p:cNvPr>
          <p:cNvSpPr txBox="1"/>
          <p:nvPr/>
        </p:nvSpPr>
        <p:spPr>
          <a:xfrm>
            <a:off x="6211395" y="3605747"/>
            <a:ext cx="132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Cutoff p&gt;0.5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FA40EC-5947-4817-8B8C-EC1A1D4BD82E}"/>
              </a:ext>
            </a:extLst>
          </p:cNvPr>
          <p:cNvSpPr/>
          <p:nvPr/>
        </p:nvSpPr>
        <p:spPr>
          <a:xfrm>
            <a:off x="6402868" y="2989746"/>
            <a:ext cx="133126" cy="17548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04AE29-B0EF-432D-888E-0066E310002E}"/>
              </a:ext>
            </a:extLst>
          </p:cNvPr>
          <p:cNvSpPr txBox="1"/>
          <p:nvPr/>
        </p:nvSpPr>
        <p:spPr>
          <a:xfrm>
            <a:off x="6285717" y="2600210"/>
            <a:ext cx="132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Cutoff p&gt;0.4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B2601BA-0BA6-4EE9-93C6-F659CA51E662}"/>
              </a:ext>
            </a:extLst>
          </p:cNvPr>
          <p:cNvGraphicFramePr>
            <a:graphicFrameLocks noGrp="1"/>
          </p:cNvGraphicFramePr>
          <p:nvPr/>
        </p:nvGraphicFramePr>
        <p:xfrm>
          <a:off x="854839" y="4672330"/>
          <a:ext cx="44292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422">
                  <a:extLst>
                    <a:ext uri="{9D8B030D-6E8A-4147-A177-3AD203B41FA5}">
                      <a16:colId xmlns:a16="http://schemas.microsoft.com/office/drawing/2014/main" val="843849169"/>
                    </a:ext>
                  </a:extLst>
                </a:gridCol>
                <a:gridCol w="1476422">
                  <a:extLst>
                    <a:ext uri="{9D8B030D-6E8A-4147-A177-3AD203B41FA5}">
                      <a16:colId xmlns:a16="http://schemas.microsoft.com/office/drawing/2014/main" val="2169165127"/>
                    </a:ext>
                  </a:extLst>
                </a:gridCol>
                <a:gridCol w="1476422">
                  <a:extLst>
                    <a:ext uri="{9D8B030D-6E8A-4147-A177-3AD203B41FA5}">
                      <a16:colId xmlns:a16="http://schemas.microsoft.com/office/drawing/2014/main" val="2257568680"/>
                    </a:ext>
                  </a:extLst>
                </a:gridCol>
              </a:tblGrid>
              <a:tr h="2190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Cutoff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3861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93977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048341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12066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21.4%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93223"/>
                  </a:ext>
                </a:extLst>
              </a:tr>
            </a:tbl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FD3BA1A-3C13-4B66-8EA8-19B97D0D765A}"/>
              </a:ext>
            </a:extLst>
          </p:cNvPr>
          <p:cNvSpPr/>
          <p:nvPr/>
        </p:nvSpPr>
        <p:spPr>
          <a:xfrm>
            <a:off x="7404483" y="1180208"/>
            <a:ext cx="133126" cy="17548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BCB6F2-46CE-4F63-8FAD-C29F27583861}"/>
              </a:ext>
            </a:extLst>
          </p:cNvPr>
          <p:cNvSpPr txBox="1"/>
          <p:nvPr/>
        </p:nvSpPr>
        <p:spPr>
          <a:xfrm>
            <a:off x="7287332" y="790672"/>
            <a:ext cx="132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Cutoff p&gt;0.01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EFA63D-9334-4113-8756-3D0BFA14A1BF}"/>
              </a:ext>
            </a:extLst>
          </p:cNvPr>
          <p:cNvSpPr txBox="1"/>
          <p:nvPr/>
        </p:nvSpPr>
        <p:spPr>
          <a:xfrm>
            <a:off x="9146982" y="1233414"/>
            <a:ext cx="284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model is no better than chance on this line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BEB55B-EF37-45F8-B92F-52A23D72EB41}"/>
              </a:ext>
            </a:extLst>
          </p:cNvPr>
          <p:cNvSpPr/>
          <p:nvPr/>
        </p:nvSpPr>
        <p:spPr>
          <a:xfrm>
            <a:off x="6310365" y="1034417"/>
            <a:ext cx="4330839" cy="4311306"/>
          </a:xfrm>
          <a:custGeom>
            <a:avLst/>
            <a:gdLst>
              <a:gd name="connsiteX0" fmla="*/ 0 w 4330839"/>
              <a:gd name="connsiteY0" fmla="*/ 4311306 h 4311306"/>
              <a:gd name="connsiteX1" fmla="*/ 10048 w 4330839"/>
              <a:gd name="connsiteY1" fmla="*/ 3738550 h 4311306"/>
              <a:gd name="connsiteX2" fmla="*/ 20097 w 4330839"/>
              <a:gd name="connsiteY2" fmla="*/ 3668212 h 4311306"/>
              <a:gd name="connsiteX3" fmla="*/ 40193 w 4330839"/>
              <a:gd name="connsiteY3" fmla="*/ 3507438 h 4311306"/>
              <a:gd name="connsiteX4" fmla="*/ 60290 w 4330839"/>
              <a:gd name="connsiteY4" fmla="*/ 3427051 h 4311306"/>
              <a:gd name="connsiteX5" fmla="*/ 90435 w 4330839"/>
              <a:gd name="connsiteY5" fmla="*/ 3256229 h 4311306"/>
              <a:gd name="connsiteX6" fmla="*/ 120580 w 4330839"/>
              <a:gd name="connsiteY6" fmla="*/ 3065310 h 4311306"/>
              <a:gd name="connsiteX7" fmla="*/ 130628 w 4330839"/>
              <a:gd name="connsiteY7" fmla="*/ 2944730 h 4311306"/>
              <a:gd name="connsiteX8" fmla="*/ 150725 w 4330839"/>
              <a:gd name="connsiteY8" fmla="*/ 2723667 h 4311306"/>
              <a:gd name="connsiteX9" fmla="*/ 160773 w 4330839"/>
              <a:gd name="connsiteY9" fmla="*/ 2572941 h 4311306"/>
              <a:gd name="connsiteX10" fmla="*/ 170822 w 4330839"/>
              <a:gd name="connsiteY10" fmla="*/ 1889653 h 4311306"/>
              <a:gd name="connsiteX11" fmla="*/ 180870 w 4330839"/>
              <a:gd name="connsiteY11" fmla="*/ 1849460 h 4311306"/>
              <a:gd name="connsiteX12" fmla="*/ 200967 w 4330839"/>
              <a:gd name="connsiteY12" fmla="*/ 1718831 h 4311306"/>
              <a:gd name="connsiteX13" fmla="*/ 211015 w 4330839"/>
              <a:gd name="connsiteY13" fmla="*/ 1688686 h 4311306"/>
              <a:gd name="connsiteX14" fmla="*/ 221064 w 4330839"/>
              <a:gd name="connsiteY14" fmla="*/ 1608299 h 4311306"/>
              <a:gd name="connsiteX15" fmla="*/ 231112 w 4330839"/>
              <a:gd name="connsiteY15" fmla="*/ 1548009 h 4311306"/>
              <a:gd name="connsiteX16" fmla="*/ 251209 w 4330839"/>
              <a:gd name="connsiteY16" fmla="*/ 1397284 h 4311306"/>
              <a:gd name="connsiteX17" fmla="*/ 281354 w 4330839"/>
              <a:gd name="connsiteY17" fmla="*/ 1276704 h 4311306"/>
              <a:gd name="connsiteX18" fmla="*/ 291402 w 4330839"/>
              <a:gd name="connsiteY18" fmla="*/ 1246559 h 4311306"/>
              <a:gd name="connsiteX19" fmla="*/ 301450 w 4330839"/>
              <a:gd name="connsiteY19" fmla="*/ 1216414 h 4311306"/>
              <a:gd name="connsiteX20" fmla="*/ 321547 w 4330839"/>
              <a:gd name="connsiteY20" fmla="*/ 1186269 h 4311306"/>
              <a:gd name="connsiteX21" fmla="*/ 351692 w 4330839"/>
              <a:gd name="connsiteY21" fmla="*/ 1095834 h 4311306"/>
              <a:gd name="connsiteX22" fmla="*/ 371789 w 4330839"/>
              <a:gd name="connsiteY22" fmla="*/ 1035543 h 4311306"/>
              <a:gd name="connsiteX23" fmla="*/ 391886 w 4330839"/>
              <a:gd name="connsiteY23" fmla="*/ 995350 h 4311306"/>
              <a:gd name="connsiteX24" fmla="*/ 411982 w 4330839"/>
              <a:gd name="connsiteY24" fmla="*/ 965205 h 4311306"/>
              <a:gd name="connsiteX25" fmla="*/ 422031 w 4330839"/>
              <a:gd name="connsiteY25" fmla="*/ 935060 h 4311306"/>
              <a:gd name="connsiteX26" fmla="*/ 442127 w 4330839"/>
              <a:gd name="connsiteY26" fmla="*/ 904915 h 4311306"/>
              <a:gd name="connsiteX27" fmla="*/ 482321 w 4330839"/>
              <a:gd name="connsiteY27" fmla="*/ 814480 h 4311306"/>
              <a:gd name="connsiteX28" fmla="*/ 492369 w 4330839"/>
              <a:gd name="connsiteY28" fmla="*/ 784335 h 4311306"/>
              <a:gd name="connsiteX29" fmla="*/ 512466 w 4330839"/>
              <a:gd name="connsiteY29" fmla="*/ 744141 h 4311306"/>
              <a:gd name="connsiteX30" fmla="*/ 532562 w 4330839"/>
              <a:gd name="connsiteY30" fmla="*/ 663754 h 4311306"/>
              <a:gd name="connsiteX31" fmla="*/ 562708 w 4330839"/>
              <a:gd name="connsiteY31" fmla="*/ 643658 h 4311306"/>
              <a:gd name="connsiteX32" fmla="*/ 653143 w 4330839"/>
              <a:gd name="connsiteY32" fmla="*/ 563271 h 4311306"/>
              <a:gd name="connsiteX33" fmla="*/ 693336 w 4330839"/>
              <a:gd name="connsiteY33" fmla="*/ 533126 h 4311306"/>
              <a:gd name="connsiteX34" fmla="*/ 723481 w 4330839"/>
              <a:gd name="connsiteY34" fmla="*/ 502981 h 4311306"/>
              <a:gd name="connsiteX35" fmla="*/ 823965 w 4330839"/>
              <a:gd name="connsiteY35" fmla="*/ 442691 h 4311306"/>
              <a:gd name="connsiteX36" fmla="*/ 874206 w 4330839"/>
              <a:gd name="connsiteY36" fmla="*/ 402497 h 4311306"/>
              <a:gd name="connsiteX37" fmla="*/ 904351 w 4330839"/>
              <a:gd name="connsiteY37" fmla="*/ 372352 h 4311306"/>
              <a:gd name="connsiteX38" fmla="*/ 964642 w 4330839"/>
              <a:gd name="connsiteY38" fmla="*/ 332159 h 4311306"/>
              <a:gd name="connsiteX39" fmla="*/ 994787 w 4330839"/>
              <a:gd name="connsiteY39" fmla="*/ 312062 h 4311306"/>
              <a:gd name="connsiteX40" fmla="*/ 1024932 w 4330839"/>
              <a:gd name="connsiteY40" fmla="*/ 291965 h 4311306"/>
              <a:gd name="connsiteX41" fmla="*/ 1105319 w 4330839"/>
              <a:gd name="connsiteY41" fmla="*/ 261820 h 4311306"/>
              <a:gd name="connsiteX42" fmla="*/ 1165609 w 4330839"/>
              <a:gd name="connsiteY42" fmla="*/ 241724 h 4311306"/>
              <a:gd name="connsiteX43" fmla="*/ 1266092 w 4330839"/>
              <a:gd name="connsiteY43" fmla="*/ 201530 h 4311306"/>
              <a:gd name="connsiteX44" fmla="*/ 1336431 w 4330839"/>
              <a:gd name="connsiteY44" fmla="*/ 181434 h 4311306"/>
              <a:gd name="connsiteX45" fmla="*/ 1406769 w 4330839"/>
              <a:gd name="connsiteY45" fmla="*/ 171385 h 4311306"/>
              <a:gd name="connsiteX46" fmla="*/ 1517301 w 4330839"/>
              <a:gd name="connsiteY46" fmla="*/ 151288 h 4311306"/>
              <a:gd name="connsiteX47" fmla="*/ 1627833 w 4330839"/>
              <a:gd name="connsiteY47" fmla="*/ 141240 h 4311306"/>
              <a:gd name="connsiteX48" fmla="*/ 1668026 w 4330839"/>
              <a:gd name="connsiteY48" fmla="*/ 131192 h 4311306"/>
              <a:gd name="connsiteX49" fmla="*/ 1808703 w 4330839"/>
              <a:gd name="connsiteY49" fmla="*/ 111095 h 4311306"/>
              <a:gd name="connsiteX50" fmla="*/ 1969477 w 4330839"/>
              <a:gd name="connsiteY50" fmla="*/ 90998 h 4311306"/>
              <a:gd name="connsiteX51" fmla="*/ 2170444 w 4330839"/>
              <a:gd name="connsiteY51" fmla="*/ 80950 h 4311306"/>
              <a:gd name="connsiteX52" fmla="*/ 2431701 w 4330839"/>
              <a:gd name="connsiteY52" fmla="*/ 70902 h 4311306"/>
              <a:gd name="connsiteX53" fmla="*/ 2622620 w 4330839"/>
              <a:gd name="connsiteY53" fmla="*/ 60853 h 4311306"/>
              <a:gd name="connsiteX54" fmla="*/ 2984360 w 4330839"/>
              <a:gd name="connsiteY54" fmla="*/ 50805 h 4311306"/>
              <a:gd name="connsiteX55" fmla="*/ 3054699 w 4330839"/>
              <a:gd name="connsiteY55" fmla="*/ 40757 h 4311306"/>
              <a:gd name="connsiteX56" fmla="*/ 3084844 w 4330839"/>
              <a:gd name="connsiteY56" fmla="*/ 30708 h 4311306"/>
              <a:gd name="connsiteX57" fmla="*/ 3436536 w 4330839"/>
              <a:gd name="connsiteY57" fmla="*/ 20660 h 4311306"/>
              <a:gd name="connsiteX58" fmla="*/ 4330839 w 4330839"/>
              <a:gd name="connsiteY58" fmla="*/ 10612 h 43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330839" h="4311306">
                <a:moveTo>
                  <a:pt x="0" y="4311306"/>
                </a:moveTo>
                <a:cubicBezTo>
                  <a:pt x="3349" y="4120387"/>
                  <a:pt x="4084" y="3929405"/>
                  <a:pt x="10048" y="3738550"/>
                </a:cubicBezTo>
                <a:cubicBezTo>
                  <a:pt x="10788" y="3714877"/>
                  <a:pt x="17330" y="3691734"/>
                  <a:pt x="20097" y="3668212"/>
                </a:cubicBezTo>
                <a:cubicBezTo>
                  <a:pt x="27943" y="3601522"/>
                  <a:pt x="27171" y="3568208"/>
                  <a:pt x="40193" y="3507438"/>
                </a:cubicBezTo>
                <a:cubicBezTo>
                  <a:pt x="45980" y="3480431"/>
                  <a:pt x="56384" y="3454394"/>
                  <a:pt x="60290" y="3427051"/>
                </a:cubicBezTo>
                <a:cubicBezTo>
                  <a:pt x="81885" y="3275889"/>
                  <a:pt x="65408" y="3331312"/>
                  <a:pt x="90435" y="3256229"/>
                </a:cubicBezTo>
                <a:cubicBezTo>
                  <a:pt x="111846" y="3084946"/>
                  <a:pt x="93454" y="3146693"/>
                  <a:pt x="120580" y="3065310"/>
                </a:cubicBezTo>
                <a:cubicBezTo>
                  <a:pt x="123929" y="3025117"/>
                  <a:pt x="127945" y="2984973"/>
                  <a:pt x="130628" y="2944730"/>
                </a:cubicBezTo>
                <a:cubicBezTo>
                  <a:pt x="144392" y="2738276"/>
                  <a:pt x="125358" y="2825138"/>
                  <a:pt x="150725" y="2723667"/>
                </a:cubicBezTo>
                <a:cubicBezTo>
                  <a:pt x="154074" y="2673425"/>
                  <a:pt x="159560" y="2623280"/>
                  <a:pt x="160773" y="2572941"/>
                </a:cubicBezTo>
                <a:cubicBezTo>
                  <a:pt x="166260" y="2345220"/>
                  <a:pt x="164497" y="2117352"/>
                  <a:pt x="170822" y="1889653"/>
                </a:cubicBezTo>
                <a:cubicBezTo>
                  <a:pt x="171205" y="1875848"/>
                  <a:pt x="178400" y="1863047"/>
                  <a:pt x="180870" y="1849460"/>
                </a:cubicBezTo>
                <a:cubicBezTo>
                  <a:pt x="188880" y="1805407"/>
                  <a:pt x="191258" y="1762521"/>
                  <a:pt x="200967" y="1718831"/>
                </a:cubicBezTo>
                <a:cubicBezTo>
                  <a:pt x="203265" y="1708491"/>
                  <a:pt x="207666" y="1698734"/>
                  <a:pt x="211015" y="1688686"/>
                </a:cubicBezTo>
                <a:cubicBezTo>
                  <a:pt x="214365" y="1661890"/>
                  <a:pt x="217245" y="1635032"/>
                  <a:pt x="221064" y="1608299"/>
                </a:cubicBezTo>
                <a:cubicBezTo>
                  <a:pt x="223945" y="1588130"/>
                  <a:pt x="228862" y="1568258"/>
                  <a:pt x="231112" y="1548009"/>
                </a:cubicBezTo>
                <a:cubicBezTo>
                  <a:pt x="247503" y="1400484"/>
                  <a:pt x="226970" y="1469996"/>
                  <a:pt x="251209" y="1397284"/>
                </a:cubicBezTo>
                <a:cubicBezTo>
                  <a:pt x="264740" y="1316096"/>
                  <a:pt x="254814" y="1356325"/>
                  <a:pt x="281354" y="1276704"/>
                </a:cubicBezTo>
                <a:lnTo>
                  <a:pt x="291402" y="1246559"/>
                </a:lnTo>
                <a:cubicBezTo>
                  <a:pt x="294751" y="1236511"/>
                  <a:pt x="295575" y="1225227"/>
                  <a:pt x="301450" y="1216414"/>
                </a:cubicBezTo>
                <a:lnTo>
                  <a:pt x="321547" y="1186269"/>
                </a:lnTo>
                <a:lnTo>
                  <a:pt x="351692" y="1095834"/>
                </a:lnTo>
                <a:cubicBezTo>
                  <a:pt x="351696" y="1095823"/>
                  <a:pt x="371784" y="1035554"/>
                  <a:pt x="371789" y="1035543"/>
                </a:cubicBezTo>
                <a:cubicBezTo>
                  <a:pt x="378488" y="1022145"/>
                  <a:pt x="384454" y="1008356"/>
                  <a:pt x="391886" y="995350"/>
                </a:cubicBezTo>
                <a:cubicBezTo>
                  <a:pt x="397878" y="984865"/>
                  <a:pt x="406581" y="976007"/>
                  <a:pt x="411982" y="965205"/>
                </a:cubicBezTo>
                <a:cubicBezTo>
                  <a:pt x="416719" y="955731"/>
                  <a:pt x="417294" y="944534"/>
                  <a:pt x="422031" y="935060"/>
                </a:cubicBezTo>
                <a:cubicBezTo>
                  <a:pt x="427432" y="924258"/>
                  <a:pt x="437222" y="915951"/>
                  <a:pt x="442127" y="904915"/>
                </a:cubicBezTo>
                <a:cubicBezTo>
                  <a:pt x="489955" y="797300"/>
                  <a:pt x="436841" y="882699"/>
                  <a:pt x="482321" y="814480"/>
                </a:cubicBezTo>
                <a:cubicBezTo>
                  <a:pt x="485670" y="804432"/>
                  <a:pt x="488197" y="794070"/>
                  <a:pt x="492369" y="784335"/>
                </a:cubicBezTo>
                <a:cubicBezTo>
                  <a:pt x="498270" y="770567"/>
                  <a:pt x="507729" y="758352"/>
                  <a:pt x="512466" y="744141"/>
                </a:cubicBezTo>
                <a:cubicBezTo>
                  <a:pt x="513538" y="740926"/>
                  <a:pt x="523968" y="674496"/>
                  <a:pt x="532562" y="663754"/>
                </a:cubicBezTo>
                <a:cubicBezTo>
                  <a:pt x="540106" y="654324"/>
                  <a:pt x="553682" y="651681"/>
                  <a:pt x="562708" y="643658"/>
                </a:cubicBezTo>
                <a:cubicBezTo>
                  <a:pt x="709880" y="512841"/>
                  <a:pt x="566061" y="625473"/>
                  <a:pt x="653143" y="563271"/>
                </a:cubicBezTo>
                <a:cubicBezTo>
                  <a:pt x="666771" y="553537"/>
                  <a:pt x="680621" y="544025"/>
                  <a:pt x="693336" y="533126"/>
                </a:cubicBezTo>
                <a:cubicBezTo>
                  <a:pt x="704125" y="523878"/>
                  <a:pt x="712264" y="511705"/>
                  <a:pt x="723481" y="502981"/>
                </a:cubicBezTo>
                <a:cubicBezTo>
                  <a:pt x="767137" y="469026"/>
                  <a:pt x="780213" y="464566"/>
                  <a:pt x="823965" y="442691"/>
                </a:cubicBezTo>
                <a:cubicBezTo>
                  <a:pt x="868908" y="375275"/>
                  <a:pt x="815965" y="441325"/>
                  <a:pt x="874206" y="402497"/>
                </a:cubicBezTo>
                <a:cubicBezTo>
                  <a:pt x="886030" y="394614"/>
                  <a:pt x="893134" y="381076"/>
                  <a:pt x="904351" y="372352"/>
                </a:cubicBezTo>
                <a:cubicBezTo>
                  <a:pt x="923417" y="357523"/>
                  <a:pt x="944545" y="345557"/>
                  <a:pt x="964642" y="332159"/>
                </a:cubicBezTo>
                <a:lnTo>
                  <a:pt x="994787" y="312062"/>
                </a:lnTo>
                <a:cubicBezTo>
                  <a:pt x="1004835" y="305363"/>
                  <a:pt x="1013475" y="295784"/>
                  <a:pt x="1024932" y="291965"/>
                </a:cubicBezTo>
                <a:cubicBezTo>
                  <a:pt x="1114522" y="262103"/>
                  <a:pt x="973152" y="309880"/>
                  <a:pt x="1105319" y="261820"/>
                </a:cubicBezTo>
                <a:cubicBezTo>
                  <a:pt x="1125227" y="254581"/>
                  <a:pt x="1146662" y="251198"/>
                  <a:pt x="1165609" y="241724"/>
                </a:cubicBezTo>
                <a:cubicBezTo>
                  <a:pt x="1224748" y="212154"/>
                  <a:pt x="1191594" y="226363"/>
                  <a:pt x="1266092" y="201530"/>
                </a:cubicBezTo>
                <a:cubicBezTo>
                  <a:pt x="1291921" y="192920"/>
                  <a:pt x="1308672" y="186481"/>
                  <a:pt x="1336431" y="181434"/>
                </a:cubicBezTo>
                <a:cubicBezTo>
                  <a:pt x="1359733" y="177197"/>
                  <a:pt x="1383407" y="175279"/>
                  <a:pt x="1406769" y="171385"/>
                </a:cubicBezTo>
                <a:cubicBezTo>
                  <a:pt x="1460050" y="162505"/>
                  <a:pt x="1460372" y="157986"/>
                  <a:pt x="1517301" y="151288"/>
                </a:cubicBezTo>
                <a:cubicBezTo>
                  <a:pt x="1554044" y="146965"/>
                  <a:pt x="1590989" y="144589"/>
                  <a:pt x="1627833" y="141240"/>
                </a:cubicBezTo>
                <a:cubicBezTo>
                  <a:pt x="1641231" y="137891"/>
                  <a:pt x="1654404" y="133462"/>
                  <a:pt x="1668026" y="131192"/>
                </a:cubicBezTo>
                <a:cubicBezTo>
                  <a:pt x="1714750" y="123405"/>
                  <a:pt x="1762749" y="122583"/>
                  <a:pt x="1808703" y="111095"/>
                </a:cubicBezTo>
                <a:cubicBezTo>
                  <a:pt x="1882913" y="92543"/>
                  <a:pt x="1850066" y="98461"/>
                  <a:pt x="1969477" y="90998"/>
                </a:cubicBezTo>
                <a:cubicBezTo>
                  <a:pt x="2036419" y="86814"/>
                  <a:pt x="2103435" y="83863"/>
                  <a:pt x="2170444" y="80950"/>
                </a:cubicBezTo>
                <a:lnTo>
                  <a:pt x="2431701" y="70902"/>
                </a:lnTo>
                <a:lnTo>
                  <a:pt x="2622620" y="60853"/>
                </a:lnTo>
                <a:lnTo>
                  <a:pt x="2984360" y="50805"/>
                </a:lnTo>
                <a:cubicBezTo>
                  <a:pt x="3007806" y="47456"/>
                  <a:pt x="3031475" y="45402"/>
                  <a:pt x="3054699" y="40757"/>
                </a:cubicBezTo>
                <a:cubicBezTo>
                  <a:pt x="3065085" y="38680"/>
                  <a:pt x="3074267" y="31265"/>
                  <a:pt x="3084844" y="30708"/>
                </a:cubicBezTo>
                <a:cubicBezTo>
                  <a:pt x="3201960" y="24544"/>
                  <a:pt x="3319305" y="24009"/>
                  <a:pt x="3436536" y="20660"/>
                </a:cubicBezTo>
                <a:cubicBezTo>
                  <a:pt x="3793288" y="-18978"/>
                  <a:pt x="3496641" y="10612"/>
                  <a:pt x="4330839" y="10612"/>
                </a:cubicBezTo>
              </a:path>
            </a:pathLst>
          </a:custGeom>
          <a:ln w="38100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79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  <p:bldP spid="21" grpId="0"/>
      <p:bldP spid="22" grpId="0"/>
      <p:bldP spid="23" grpId="0"/>
      <p:bldP spid="31" grpId="0" animBg="1"/>
      <p:bldP spid="32" grpId="0"/>
      <p:bldP spid="34" grpId="0" animBg="1"/>
      <p:bldP spid="35" grpId="0"/>
      <p:bldP spid="36" grpId="0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7E4FB8-8EFF-4C97-8444-1F9B7C75A59F}"/>
              </a:ext>
            </a:extLst>
          </p:cNvPr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ROC Curves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CAA1-C0C2-463E-9169-EDEC3852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4577"/>
            <a:ext cx="5306627" cy="3735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2C6C9-9BF9-40AA-AF17-855CE761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3" y="1197234"/>
            <a:ext cx="4831977" cy="2601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AA6720-1988-4E7D-93E8-650E95C7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83823"/>
            <a:ext cx="3576176" cy="8940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3241B-2375-453D-A2E5-7DCF26A73A45}"/>
              </a:ext>
            </a:extLst>
          </p:cNvPr>
          <p:cNvSpPr txBox="1"/>
          <p:nvPr/>
        </p:nvSpPr>
        <p:spPr>
          <a:xfrm>
            <a:off x="390088" y="4858944"/>
            <a:ext cx="5518342" cy="160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Better models lie up and to the left in the ROC plot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AUC calculates how much total area is under a particular curve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AUC of 0.947 is pretty good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F5872-5FBB-424B-9528-EB6DCCFD6594}"/>
              </a:ext>
            </a:extLst>
          </p:cNvPr>
          <p:cNvSpPr txBox="1"/>
          <p:nvPr/>
        </p:nvSpPr>
        <p:spPr>
          <a:xfrm>
            <a:off x="390088" y="4194310"/>
            <a:ext cx="6094324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At a cutoff of 0.3, we get a true positive fraction of 0.5 and a false positive fraction of a very low number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9AD0AD-2483-48E8-A9EC-5B4EA0FEF508}"/>
              </a:ext>
            </a:extLst>
          </p:cNvPr>
          <p:cNvCxnSpPr>
            <a:cxnSpLocks/>
          </p:cNvCxnSpPr>
          <p:nvPr/>
        </p:nvCxnSpPr>
        <p:spPr>
          <a:xfrm flipV="1">
            <a:off x="5134708" y="2843684"/>
            <a:ext cx="1718268" cy="135062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3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Classification with Logistic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Confusion Matrices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ROC Curves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Calibration Plots</a:t>
            </a:r>
          </a:p>
        </p:txBody>
      </p:sp>
    </p:spTree>
    <p:extLst>
      <p:ext uri="{BB962C8B-B14F-4D97-AF65-F5344CB8AC3E}">
        <p14:creationId xmlns:p14="http://schemas.microsoft.com/office/powerpoint/2010/main" val="28953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Chuck Klosterman on 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9821B-ACEB-4753-A4F1-BDBCA6C9B5BE}"/>
              </a:ext>
            </a:extLst>
          </p:cNvPr>
          <p:cNvSpPr txBox="1"/>
          <p:nvPr/>
        </p:nvSpPr>
        <p:spPr>
          <a:xfrm>
            <a:off x="850232" y="1601069"/>
            <a:ext cx="5245768" cy="428886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“Life is chock full of lies, but the biggest lie is math. That’s particularly clear in the discipline of probability, a field od study that's completely and wholly fake. When push comes to shove - when you truly get down to the core essence of existence - there is only one mathematical possibility: Everything is 50-50. Either something will happen or it won’t”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</a:rPr>
              <a:t>- Chuck </a:t>
            </a:r>
            <a:r>
              <a:rPr lang="en-US" sz="2000" i="1" dirty="0" err="1">
                <a:solidFill>
                  <a:schemeClr val="bg1"/>
                </a:solidFill>
                <a:latin typeface="Verdana" panose="020B0604030504040204" pitchFamily="34" charset="0"/>
              </a:rPr>
              <a:t>Kloserman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</a:rPr>
              <a:t>, being wrong about probability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5FBCBE0-05B1-4348-82ED-B4979A896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505" y="1451811"/>
            <a:ext cx="5614737" cy="3826042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This is an incorrect understanding of probability. Obviously something can only happen or not happen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Ex-post (after the fact) we can say odds were 50-50. But ex-ante, odds are clearly not 50-50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There is not a 50% chance it snows tomorrow in LA. How do we know? History tells 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0C0A5-D2BE-473D-9F7B-218B3643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506" y="4728005"/>
            <a:ext cx="3544051" cy="178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9"/>
            <a:ext cx="11281768" cy="96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So What Does it Mean to Predict Binary Events Well? 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5FBCBE0-05B1-4348-82ED-B4979A896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594" y="1106116"/>
            <a:ext cx="4318535" cy="779541"/>
          </a:xfrm>
        </p:spPr>
        <p:txBody>
          <a:bodyPr numCol="1">
            <a:normAutofit fontScale="925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One person you should read if you care about prediction is Nate Silver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2C9E8-88B7-48F9-A0A9-DCA521E9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4" y="1048618"/>
            <a:ext cx="4389833" cy="5097652"/>
          </a:xfrm>
          <a:prstGeom prst="rect">
            <a:avLst/>
          </a:prstGeom>
        </p:spPr>
      </p:pic>
      <p:pic>
        <p:nvPicPr>
          <p:cNvPr id="1026" name="Picture 2" descr="Hardcover The Signal and the Noise: Why So Many Predictions Fail-But Some Don't Book">
            <a:extLst>
              <a:ext uri="{FF2B5EF4-FFF2-40B4-BE49-F238E27FC236}">
                <a16:creationId xmlns:a16="http://schemas.microsoft.com/office/drawing/2014/main" id="{88CBCE08-C8F5-48FC-98FA-75381CD4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752" y="967282"/>
            <a:ext cx="803306" cy="12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A0F88F-A50D-4796-A10A-4020DD1032AC}"/>
              </a:ext>
            </a:extLst>
          </p:cNvPr>
          <p:cNvSpPr txBox="1"/>
          <p:nvPr/>
        </p:nvSpPr>
        <p:spPr>
          <a:xfrm>
            <a:off x="674414" y="6397817"/>
            <a:ext cx="8780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https://fivethirtyeight.com/features/when-we-say-70-percent-it-really-means-70-percent/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69AF-2695-4433-AD30-4740B0E526CF}"/>
              </a:ext>
            </a:extLst>
          </p:cNvPr>
          <p:cNvSpPr txBox="1"/>
          <p:nvPr/>
        </p:nvSpPr>
        <p:spPr>
          <a:xfrm>
            <a:off x="5117187" y="2430713"/>
            <a:ext cx="6860406" cy="34778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 fontAlgn="base"/>
            <a:r>
              <a:rPr lang="en-US" sz="2200" b="1" i="0" dirty="0">
                <a:solidFill>
                  <a:schemeClr val="bg1"/>
                </a:solidFill>
                <a:effectLst/>
                <a:latin typeface="ArnhemPro"/>
              </a:rPr>
              <a:t>Calibration measures whether, over the long run, events occur about as often as you say they’re going to occur. 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rnhemPro"/>
              </a:rPr>
              <a:t>For instance, of all the events that you forecast as having an 80 percent chance of happening, they should indeed occur about 80 out of 100 times; that’s good calibration. If these events happen only 60 out of 100 times, you have problems — your forecasts aren’t well-calibrated and are </a:t>
            </a:r>
            <a:r>
              <a:rPr lang="en-US" sz="2200" b="0" i="1" dirty="0">
                <a:solidFill>
                  <a:schemeClr val="bg1"/>
                </a:solidFill>
                <a:effectLst/>
                <a:latin typeface="inherit"/>
              </a:rPr>
              <a:t>overconfident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rnhemPro"/>
              </a:rPr>
              <a:t>. </a:t>
            </a:r>
            <a:r>
              <a:rPr lang="en-US" sz="2200" b="1" i="0" dirty="0">
                <a:solidFill>
                  <a:schemeClr val="bg1"/>
                </a:solidFill>
                <a:effectLst/>
                <a:latin typeface="ArnhemPro"/>
              </a:rPr>
              <a:t>But it’s just as bad if they occur 98 out of 100 times, in which case your forecasts are </a:t>
            </a:r>
            <a:r>
              <a:rPr lang="en-US" sz="2200" b="1" i="1" dirty="0">
                <a:solidFill>
                  <a:schemeClr val="bg1"/>
                </a:solidFill>
                <a:effectLst/>
                <a:latin typeface="inherit"/>
              </a:rPr>
              <a:t>underconfident</a:t>
            </a:r>
            <a:r>
              <a:rPr lang="en-US" sz="2200" b="1" i="0" dirty="0">
                <a:solidFill>
                  <a:schemeClr val="bg1"/>
                </a:solidFill>
                <a:effectLst/>
                <a:latin typeface="Arnhem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71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9"/>
            <a:ext cx="11281768" cy="96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Are Nate Silver’s Forecasts Well Calibrated?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0F88F-A50D-4796-A10A-4020DD1032AC}"/>
              </a:ext>
            </a:extLst>
          </p:cNvPr>
          <p:cNvSpPr txBox="1"/>
          <p:nvPr/>
        </p:nvSpPr>
        <p:spPr>
          <a:xfrm>
            <a:off x="674414" y="6397817"/>
            <a:ext cx="8780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https://fivethirtyeight.com/features/when-we-say-70-percent-it-really-means-70-percent/</a:t>
            </a:r>
            <a:endParaRPr lang="en-US" dirty="0"/>
          </a:p>
        </p:txBody>
      </p:sp>
      <p:pic>
        <p:nvPicPr>
          <p:cNvPr id="2050" name="Picture 2" descr="When We Say 70 Percent, It Really Means 70 Percent | FiveThirtyEight">
            <a:extLst>
              <a:ext uri="{FF2B5EF4-FFF2-40B4-BE49-F238E27FC236}">
                <a16:creationId xmlns:a16="http://schemas.microsoft.com/office/drawing/2014/main" id="{337B974C-6BED-4B86-94EC-FDF396171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4" y="3793463"/>
            <a:ext cx="6392507" cy="260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te Silver on Twitter: &quot;Our forecasts have also been well-calibrated,  meaning that underdogs win about as often as they're &quot;supposed&quot; to.… &quot;">
            <a:extLst>
              <a:ext uri="{FF2B5EF4-FFF2-40B4-BE49-F238E27FC236}">
                <a16:creationId xmlns:a16="http://schemas.microsoft.com/office/drawing/2014/main" id="{22572DC0-1A5D-4A4E-8DD9-DD4A8FD5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51" y="1325745"/>
            <a:ext cx="5861491" cy="230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F378475-A9E3-43D3-9477-67F1220E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444" y="1451811"/>
            <a:ext cx="4799798" cy="3826042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95% probability of win means out of 20 you forecast with 95% probability, 19 should win!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10% probability of win means out of 20 forecasts with 10% probability 2/20 should win!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Overall Nate Silver is well calibrated, but politics is more noisy!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2B322E05-66D8-4102-BA88-5984A7E586F1}"/>
              </a:ext>
            </a:extLst>
          </p:cNvPr>
          <p:cNvSpPr/>
          <p:nvPr/>
        </p:nvSpPr>
        <p:spPr>
          <a:xfrm>
            <a:off x="3965609" y="1699317"/>
            <a:ext cx="2957496" cy="1953655"/>
          </a:xfrm>
          <a:prstGeom prst="frame">
            <a:avLst>
              <a:gd name="adj1" fmla="val 20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676" y="1414132"/>
            <a:ext cx="6170594" cy="436424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Calibration plot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D4619EC-1E98-A447-8FE6-F9C44A80C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4131"/>
            <a:ext cx="3359046" cy="4364246"/>
          </a:xfrm>
        </p:spPr>
        <p:txBody>
          <a:bodyPr numCol="1">
            <a:normAutofit/>
          </a:bodyPr>
          <a:lstStyle/>
          <a:p>
            <a:r>
              <a:rPr lang="en-US" sz="2400" dirty="0"/>
              <a:t>Idea of a calibration plot: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well-calibrated prediction is one where if we give an X% probability of an event occurring, X/100 of the time the event happens.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97F48-8339-E64C-ADFB-9D085E78475F}"/>
              </a:ext>
            </a:extLst>
          </p:cNvPr>
          <p:cNvSpPr txBox="1"/>
          <p:nvPr/>
        </p:nvSpPr>
        <p:spPr>
          <a:xfrm>
            <a:off x="5460176" y="5840224"/>
            <a:ext cx="3064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where we predict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10% chance of event occurring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5560B6-11D4-D446-893D-8655FCEC600A}"/>
              </a:ext>
            </a:extLst>
          </p:cNvPr>
          <p:cNvCxnSpPr/>
          <p:nvPr/>
        </p:nvCxnSpPr>
        <p:spPr>
          <a:xfrm flipV="1">
            <a:off x="6310859" y="4931764"/>
            <a:ext cx="0" cy="846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1C5D02-C9E2-124B-AFE8-BAB95646C2D4}"/>
              </a:ext>
            </a:extLst>
          </p:cNvPr>
          <p:cNvCxnSpPr>
            <a:cxnSpLocks/>
          </p:cNvCxnSpPr>
          <p:nvPr/>
        </p:nvCxnSpPr>
        <p:spPr>
          <a:xfrm flipV="1">
            <a:off x="5276538" y="4781862"/>
            <a:ext cx="819462" cy="254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749078-3479-614C-B247-5AEED8022312}"/>
              </a:ext>
            </a:extLst>
          </p:cNvPr>
          <p:cNvSpPr txBox="1"/>
          <p:nvPr/>
        </p:nvSpPr>
        <p:spPr>
          <a:xfrm>
            <a:off x="3517319" y="4779975"/>
            <a:ext cx="193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1/10 of them the event should actually occur</a:t>
            </a:r>
          </a:p>
        </p:txBody>
      </p:sp>
    </p:spTree>
    <p:extLst>
      <p:ext uri="{BB962C8B-B14F-4D97-AF65-F5344CB8AC3E}">
        <p14:creationId xmlns:p14="http://schemas.microsoft.com/office/powerpoint/2010/main" val="4073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Classification Basics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Calibration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586AAB-E87F-4A07-A203-1C632CE7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319212"/>
            <a:ext cx="5991844" cy="4271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5312A-A284-45F8-807D-55D8FF5E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70" y="2238375"/>
            <a:ext cx="528053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Class Imbalance?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47748C-2A02-43FF-AC72-018CCF391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543" y="1123457"/>
            <a:ext cx="5616868" cy="3699310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Class Imbalance occurs with classification models where one class severely outnumbers the other class(es)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What is significant imbalance? Anything less than ~10-5%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This creates problems for </a:t>
            </a:r>
            <a:r>
              <a:rPr lang="en-US" sz="2200" b="1" dirty="0"/>
              <a:t>any</a:t>
            </a:r>
            <a:r>
              <a:rPr lang="en-US" sz="2200" dirty="0"/>
              <a:t> classification algorithm. Even AI isn’t immune!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363CB-BE7D-40A0-91E9-A9316F4D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7" y="4091302"/>
            <a:ext cx="3927378" cy="2680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D8AC1B-22AB-4221-8368-6E238A11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22" y="1415774"/>
            <a:ext cx="49339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BA46D-FD67-44FC-BDCB-C9DD6BCB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7" y="457200"/>
            <a:ext cx="6074143" cy="465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14779-AA65-4F77-9436-8F8F9B13C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68" b="-1829"/>
          <a:stretch/>
        </p:blipFill>
        <p:spPr>
          <a:xfrm>
            <a:off x="4158113" y="2489341"/>
            <a:ext cx="7186863" cy="328602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CD82148-C4CE-4B21-8B1F-F2AA6322F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175" y="805823"/>
            <a:ext cx="5616868" cy="3699310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My own work: finding which buildings have been bombed using machine learning applied to satellite imagery is hard because most buildings are not bombed, even in Syria! </a:t>
            </a:r>
          </a:p>
        </p:txBody>
      </p:sp>
    </p:spTree>
    <p:extLst>
      <p:ext uri="{BB962C8B-B14F-4D97-AF65-F5344CB8AC3E}">
        <p14:creationId xmlns:p14="http://schemas.microsoft.com/office/powerpoint/2010/main" val="18075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Remedy 1: Alternative Class Threshold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95" y="1299330"/>
            <a:ext cx="5029200" cy="4686300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737011E-244A-42A9-A0D7-22876A28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315" y="1123457"/>
            <a:ext cx="4889095" cy="3699310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First solution may be to choose a different probability threshold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Each threshold from the ROC plot shows a different resulting specificity or sensitivity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For applications we care more about sensitivity (low FNs), for others we care are specificity (low FPs)</a:t>
            </a:r>
          </a:p>
        </p:txBody>
      </p:sp>
    </p:spTree>
    <p:extLst>
      <p:ext uri="{BB962C8B-B14F-4D97-AF65-F5344CB8AC3E}">
        <p14:creationId xmlns:p14="http://schemas.microsoft.com/office/powerpoint/2010/main" val="13295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51396" y="0"/>
            <a:ext cx="10889208" cy="1135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Other Remedies: Up-Sampling and Down-Sampling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31C67-0147-4830-86BA-454D3B51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88" y="957713"/>
            <a:ext cx="3914761" cy="247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7DF58-D9C1-4606-9360-B6F0BC46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1" y="3864435"/>
            <a:ext cx="3984474" cy="247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10523-3FDA-4142-9CD9-00FE118AA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854" y="3864434"/>
            <a:ext cx="3912870" cy="2471287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08A93B02-D1DA-4734-8F30-8B99FB7C9F2E}"/>
              </a:ext>
            </a:extLst>
          </p:cNvPr>
          <p:cNvSpPr/>
          <p:nvPr/>
        </p:nvSpPr>
        <p:spPr>
          <a:xfrm rot="18588794">
            <a:off x="1855373" y="2351482"/>
            <a:ext cx="2047003" cy="947172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Down-Sampling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2C9F5A7-3ACB-4C1B-8874-275B8DE634EB}"/>
              </a:ext>
            </a:extLst>
          </p:cNvPr>
          <p:cNvSpPr/>
          <p:nvPr/>
        </p:nvSpPr>
        <p:spPr>
          <a:xfrm rot="3382021">
            <a:off x="7716970" y="2387521"/>
            <a:ext cx="2180935" cy="87509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Up-Sampling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6770CEC-6B7C-4A4B-81C8-5267B44E6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4749" y="1123457"/>
            <a:ext cx="2742661" cy="2072130"/>
          </a:xfrm>
        </p:spPr>
        <p:txBody>
          <a:bodyPr numCol="1">
            <a:normAutofit/>
          </a:bodyPr>
          <a:lstStyle/>
          <a:p>
            <a:pPr algn="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Up-Sampling creates an artificial data set with more (repeated copies of) the minority class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BBC1DF-906B-4029-9F22-EE768A98BF98}"/>
              </a:ext>
            </a:extLst>
          </p:cNvPr>
          <p:cNvSpPr txBox="1">
            <a:spLocks/>
          </p:cNvSpPr>
          <p:nvPr/>
        </p:nvSpPr>
        <p:spPr>
          <a:xfrm>
            <a:off x="305766" y="1099903"/>
            <a:ext cx="2607907" cy="209568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Down-Sampling creates an artificial data set with equal minority and majority cases</a:t>
            </a:r>
          </a:p>
        </p:txBody>
      </p:sp>
    </p:spTree>
    <p:extLst>
      <p:ext uri="{BB962C8B-B14F-4D97-AF65-F5344CB8AC3E}">
        <p14:creationId xmlns:p14="http://schemas.microsoft.com/office/powerpoint/2010/main" val="96223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build="p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Steps in Being Qualified for a Mortgage Loan | DMCI Philipp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414130"/>
            <a:ext cx="4602988" cy="30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Classification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30" name="Picture 6" descr="College Admissions Round-up | Kaplan Test Pre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08" y="3544132"/>
            <a:ext cx="4493963" cy="299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tter Business Article - 15 Direct Mail Tips | Quickm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31" y="1414130"/>
            <a:ext cx="3517895" cy="23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64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Credit Card Default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23" y="1113441"/>
            <a:ext cx="8414332" cy="57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7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3" y="287814"/>
            <a:ext cx="10665649" cy="92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Using the Logistic/Sigmoid Function to Generate Probabilities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/>
              <p:nvPr/>
            </p:nvSpPr>
            <p:spPr>
              <a:xfrm>
                <a:off x="698921" y="3493303"/>
                <a:ext cx="3331874" cy="7775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21" y="3493303"/>
                <a:ext cx="3331874" cy="777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6027C2-7773-934E-9CE3-BDF9C2D0CB86}"/>
                  </a:ext>
                </a:extLst>
              </p:cNvPr>
              <p:cNvSpPr txBox="1"/>
              <p:nvPr/>
            </p:nvSpPr>
            <p:spPr>
              <a:xfrm>
                <a:off x="8048365" y="5129828"/>
                <a:ext cx="1284006" cy="478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6027C2-7773-934E-9CE3-BDF9C2D0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365" y="5129828"/>
                <a:ext cx="1284006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/>
              <p:nvPr/>
            </p:nvSpPr>
            <p:spPr>
              <a:xfrm>
                <a:off x="5443520" y="1286834"/>
                <a:ext cx="240986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of event happening </a:t>
                </a:r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i.e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520" y="1286834"/>
                <a:ext cx="2409862" cy="707886"/>
              </a:xfrm>
              <a:prstGeom prst="rect">
                <a:avLst/>
              </a:prstGeom>
              <a:blipFill>
                <a:blip r:embed="rId4"/>
                <a:stretch>
                  <a:fillRect l="-2785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4164DE6-A6DA-654C-8CE9-207212DDB4AA}"/>
              </a:ext>
            </a:extLst>
          </p:cNvPr>
          <p:cNvSpPr txBox="1"/>
          <p:nvPr/>
        </p:nvSpPr>
        <p:spPr>
          <a:xfrm>
            <a:off x="9331060" y="5046672"/>
            <a:ext cx="65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53F0D-DAF7-B14A-93A7-87102C2DDE2E}"/>
              </a:ext>
            </a:extLst>
          </p:cNvPr>
          <p:cNvSpPr txBox="1"/>
          <p:nvPr/>
        </p:nvSpPr>
        <p:spPr>
          <a:xfrm>
            <a:off x="7463262" y="5103327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9A7C9-898A-254D-8840-2FC4855D5251}"/>
              </a:ext>
            </a:extLst>
          </p:cNvPr>
          <p:cNvSpPr txBox="1"/>
          <p:nvPr/>
        </p:nvSpPr>
        <p:spPr>
          <a:xfrm>
            <a:off x="10961552" y="5045422"/>
            <a:ext cx="65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41DBDC-90D3-49F2-8055-AA3CB55B1F92}"/>
              </a:ext>
            </a:extLst>
          </p:cNvPr>
          <p:cNvGrpSpPr/>
          <p:nvPr/>
        </p:nvGrpSpPr>
        <p:grpSpPr>
          <a:xfrm>
            <a:off x="6648451" y="1910371"/>
            <a:ext cx="4844636" cy="3208601"/>
            <a:chOff x="5676748" y="2093205"/>
            <a:chExt cx="5538423" cy="366809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119B4B-7677-4144-AF0C-A11EACAA375A}"/>
                </a:ext>
              </a:extLst>
            </p:cNvPr>
            <p:cNvCxnSpPr>
              <a:cxnSpLocks/>
            </p:cNvCxnSpPr>
            <p:nvPr/>
          </p:nvCxnSpPr>
          <p:spPr>
            <a:xfrm>
              <a:off x="6613792" y="5530469"/>
              <a:ext cx="4601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EF955D-20B9-6149-B3DD-A7A903F15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3792" y="2093205"/>
              <a:ext cx="0" cy="34372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DF4C2F-BAD4-8F4B-96F9-71CD636D0A84}"/>
                </a:ext>
              </a:extLst>
            </p:cNvPr>
            <p:cNvSpPr/>
            <p:nvPr/>
          </p:nvSpPr>
          <p:spPr>
            <a:xfrm>
              <a:off x="6613792" y="2590622"/>
              <a:ext cx="4601370" cy="2939847"/>
            </a:xfrm>
            <a:custGeom>
              <a:avLst/>
              <a:gdLst>
                <a:gd name="connsiteX0" fmla="*/ 0 w 4076241"/>
                <a:gd name="connsiteY0" fmla="*/ 2866103 h 2948989"/>
                <a:gd name="connsiteX1" fmla="*/ 1850834 w 4076241"/>
                <a:gd name="connsiteY1" fmla="*/ 2645766 h 2948989"/>
                <a:gd name="connsiteX2" fmla="*/ 2655065 w 4076241"/>
                <a:gd name="connsiteY2" fmla="*/ 398325 h 2948989"/>
                <a:gd name="connsiteX3" fmla="*/ 4076241 w 4076241"/>
                <a:gd name="connsiteY3" fmla="*/ 12734 h 2948989"/>
                <a:gd name="connsiteX0" fmla="*/ 0 w 4086977"/>
                <a:gd name="connsiteY0" fmla="*/ 2887854 h 2887854"/>
                <a:gd name="connsiteX1" fmla="*/ 1861570 w 4086977"/>
                <a:gd name="connsiteY1" fmla="*/ 2645766 h 2887854"/>
                <a:gd name="connsiteX2" fmla="*/ 2665801 w 4086977"/>
                <a:gd name="connsiteY2" fmla="*/ 398325 h 2887854"/>
                <a:gd name="connsiteX3" fmla="*/ 4086977 w 4086977"/>
                <a:gd name="connsiteY3" fmla="*/ 12734 h 2887854"/>
                <a:gd name="connsiteX0" fmla="*/ 0 w 4086977"/>
                <a:gd name="connsiteY0" fmla="*/ 2887854 h 2892819"/>
                <a:gd name="connsiteX1" fmla="*/ 1861570 w 4086977"/>
                <a:gd name="connsiteY1" fmla="*/ 2645766 h 2892819"/>
                <a:gd name="connsiteX2" fmla="*/ 2665801 w 4086977"/>
                <a:gd name="connsiteY2" fmla="*/ 398325 h 2892819"/>
                <a:gd name="connsiteX3" fmla="*/ 4086977 w 4086977"/>
                <a:gd name="connsiteY3" fmla="*/ 12734 h 2892819"/>
                <a:gd name="connsiteX0" fmla="*/ 0 w 4086977"/>
                <a:gd name="connsiteY0" fmla="*/ 2892794 h 2892794"/>
                <a:gd name="connsiteX1" fmla="*/ 1764942 w 4086977"/>
                <a:gd name="connsiteY1" fmla="*/ 2846467 h 2892794"/>
                <a:gd name="connsiteX2" fmla="*/ 2665801 w 4086977"/>
                <a:gd name="connsiteY2" fmla="*/ 403265 h 2892794"/>
                <a:gd name="connsiteX3" fmla="*/ 4086977 w 4086977"/>
                <a:gd name="connsiteY3" fmla="*/ 17674 h 2892794"/>
                <a:gd name="connsiteX0" fmla="*/ 0 w 4086977"/>
                <a:gd name="connsiteY0" fmla="*/ 2889351 h 2889351"/>
                <a:gd name="connsiteX1" fmla="*/ 1679051 w 4086977"/>
                <a:gd name="connsiteY1" fmla="*/ 2712517 h 2889351"/>
                <a:gd name="connsiteX2" fmla="*/ 2665801 w 4086977"/>
                <a:gd name="connsiteY2" fmla="*/ 399822 h 2889351"/>
                <a:gd name="connsiteX3" fmla="*/ 4086977 w 4086977"/>
                <a:gd name="connsiteY3" fmla="*/ 14231 h 2889351"/>
                <a:gd name="connsiteX0" fmla="*/ 0 w 4086977"/>
                <a:gd name="connsiteY0" fmla="*/ 2889351 h 2902161"/>
                <a:gd name="connsiteX1" fmla="*/ 1679051 w 4086977"/>
                <a:gd name="connsiteY1" fmla="*/ 2712517 h 2902161"/>
                <a:gd name="connsiteX2" fmla="*/ 2665801 w 4086977"/>
                <a:gd name="connsiteY2" fmla="*/ 399822 h 2902161"/>
                <a:gd name="connsiteX3" fmla="*/ 4086977 w 4086977"/>
                <a:gd name="connsiteY3" fmla="*/ 14231 h 290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977" h="2902161">
                  <a:moveTo>
                    <a:pt x="0" y="2889351"/>
                  </a:moveTo>
                  <a:cubicBezTo>
                    <a:pt x="559684" y="2830406"/>
                    <a:pt x="1041496" y="3040433"/>
                    <a:pt x="1679051" y="2712517"/>
                  </a:cubicBezTo>
                  <a:cubicBezTo>
                    <a:pt x="2316606" y="2384601"/>
                    <a:pt x="2264480" y="849536"/>
                    <a:pt x="2665801" y="399822"/>
                  </a:cubicBezTo>
                  <a:cubicBezTo>
                    <a:pt x="3067122" y="-49892"/>
                    <a:pt x="3561839" y="-12393"/>
                    <a:pt x="4086977" y="14231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A52F43-1BEF-6A4F-A4C3-35374471A00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890" y="2590622"/>
              <a:ext cx="3709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20B351-2CA0-844D-B01F-FB294A9B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890" y="5530469"/>
              <a:ext cx="3709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F9D807-73D2-AC41-B33B-7116DC2A650B}"/>
                </a:ext>
              </a:extLst>
            </p:cNvPr>
            <p:cNvSpPr txBox="1"/>
            <p:nvPr/>
          </p:nvSpPr>
          <p:spPr>
            <a:xfrm>
              <a:off x="5779032" y="2359789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B81564-D496-134D-9E1B-412BA807D20B}"/>
                </a:ext>
              </a:extLst>
            </p:cNvPr>
            <p:cNvSpPr txBox="1"/>
            <p:nvPr/>
          </p:nvSpPr>
          <p:spPr>
            <a:xfrm>
              <a:off x="5902723" y="5299636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AC8A150-C4BD-2943-A3A5-97A4D504F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9286" y="3972392"/>
              <a:ext cx="0" cy="1558076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8ECF3B-F927-2D43-8FF4-5774A1A33AAB}"/>
                </a:ext>
              </a:extLst>
            </p:cNvPr>
            <p:cNvCxnSpPr>
              <a:cxnSpLocks/>
            </p:cNvCxnSpPr>
            <p:nvPr/>
          </p:nvCxnSpPr>
          <p:spPr>
            <a:xfrm>
              <a:off x="6613792" y="3972392"/>
              <a:ext cx="2543357" cy="709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0720C6-AD37-2440-8217-CB8C91AC52EB}"/>
                </a:ext>
              </a:extLst>
            </p:cNvPr>
            <p:cNvSpPr txBox="1"/>
            <p:nvPr/>
          </p:nvSpPr>
          <p:spPr>
            <a:xfrm>
              <a:off x="5676748" y="3767113"/>
              <a:ext cx="782285" cy="52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0.5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/>
              <p:nvPr/>
            </p:nvSpPr>
            <p:spPr>
              <a:xfrm>
                <a:off x="670180" y="4385185"/>
                <a:ext cx="3689728" cy="801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80" y="4385185"/>
                <a:ext cx="3689728" cy="8018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/>
              <p:nvPr/>
            </p:nvSpPr>
            <p:spPr>
              <a:xfrm>
                <a:off x="617427" y="5285183"/>
                <a:ext cx="4136325" cy="741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27" y="5285183"/>
                <a:ext cx="4136325" cy="7416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A3CCB4-1070-44FA-9B44-BB24D0353B79}"/>
              </a:ext>
            </a:extLst>
          </p:cNvPr>
          <p:cNvSpPr txBox="1"/>
          <p:nvPr/>
        </p:nvSpPr>
        <p:spPr>
          <a:xfrm>
            <a:off x="405212" y="1346875"/>
            <a:ext cx="4848733" cy="81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How do we generate probabilities from the logistic function?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838FC0-66B5-4ED6-977C-64D21582C2D1}"/>
                  </a:ext>
                </a:extLst>
              </p:cNvPr>
              <p:cNvSpPr txBox="1"/>
              <p:nvPr/>
            </p:nvSpPr>
            <p:spPr>
              <a:xfrm>
                <a:off x="490890" y="2560385"/>
                <a:ext cx="4848733" cy="818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We let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and plug this into the logistic function 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838FC0-66B5-4ED6-977C-64D21582C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0" y="2560385"/>
                <a:ext cx="4848733" cy="818557"/>
              </a:xfrm>
              <a:prstGeom prst="rect">
                <a:avLst/>
              </a:prstGeom>
              <a:blipFill>
                <a:blip r:embed="rId7"/>
                <a:stretch>
                  <a:fillRect l="-1509" t="-3731" r="-3019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24773300-A055-4C2B-B4E7-F06E2B77FAB8}"/>
              </a:ext>
            </a:extLst>
          </p:cNvPr>
          <p:cNvSpPr/>
          <p:nvPr/>
        </p:nvSpPr>
        <p:spPr>
          <a:xfrm>
            <a:off x="4714755" y="5664094"/>
            <a:ext cx="24098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equivalent mathematically! I promise. Work it out on pen and paper if you don’t believe me</a:t>
            </a:r>
          </a:p>
        </p:txBody>
      </p:sp>
    </p:spTree>
    <p:extLst>
      <p:ext uri="{BB962C8B-B14F-4D97-AF65-F5344CB8AC3E}">
        <p14:creationId xmlns:p14="http://schemas.microsoft.com/office/powerpoint/2010/main" val="419393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Generating Predicted Probabilities from a Logit Model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AB824-BF29-4132-8610-0EE2134E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687" y="1081503"/>
            <a:ext cx="5327149" cy="1852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EBCEC6-6098-4D41-B985-03690654CC4B}"/>
                  </a:ext>
                </a:extLst>
              </p:cNvPr>
              <p:cNvSpPr/>
              <p:nvPr/>
            </p:nvSpPr>
            <p:spPr>
              <a:xfrm>
                <a:off x="857462" y="1999785"/>
                <a:ext cx="3354828" cy="739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EBCEC6-6098-4D41-B985-03690654C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62" y="1999785"/>
                <a:ext cx="3354828" cy="739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6" y="1140221"/>
            <a:ext cx="547452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generate predictions, we use the estimated coefficients in the logit equation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2" y="2873989"/>
            <a:ext cx="547452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estimated probability of default with a balance of $1,000 is given by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CD943F-D16F-4B67-9E3A-7B41BB50603F}"/>
                  </a:ext>
                </a:extLst>
              </p:cNvPr>
              <p:cNvSpPr/>
              <p:nvPr/>
            </p:nvSpPr>
            <p:spPr>
              <a:xfrm>
                <a:off x="6022311" y="3076070"/>
                <a:ext cx="5382371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−10.6513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0.0055⋅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−10.65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𝟎𝟎𝟎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0.00575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CD943F-D16F-4B67-9E3A-7B41BB506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311" y="3076070"/>
                <a:ext cx="5382371" cy="6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369679-26F1-49D5-A342-B2214E8526D2}"/>
                  </a:ext>
                </a:extLst>
              </p:cNvPr>
              <p:cNvSpPr/>
              <p:nvPr/>
            </p:nvSpPr>
            <p:spPr>
              <a:xfrm>
                <a:off x="5971429" y="3914769"/>
                <a:ext cx="5382371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=2000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−10.6513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0.0055⋅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𝟐𝟎𝟎𝟎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−10.65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𝟎𝟎𝟎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0.55857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369679-26F1-49D5-A342-B2214E852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429" y="3914769"/>
                <a:ext cx="5382371" cy="65979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DDA72E-C5EE-4D0B-9B70-823E01012FCD}"/>
              </a:ext>
            </a:extLst>
          </p:cNvPr>
          <p:cNvSpPr txBox="1"/>
          <p:nvPr/>
        </p:nvSpPr>
        <p:spPr>
          <a:xfrm>
            <a:off x="547782" y="3627590"/>
            <a:ext cx="547452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estimated probability of default with a balance of $2,000 is given by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E8EF17-ADD2-4B31-8F4F-BC40C234D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4709860"/>
            <a:ext cx="3399692" cy="5164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4D952-2D6A-46B3-9AA1-9E82585C3D45}"/>
              </a:ext>
            </a:extLst>
          </p:cNvPr>
          <p:cNvSpPr txBox="1"/>
          <p:nvPr/>
        </p:nvSpPr>
        <p:spPr>
          <a:xfrm>
            <a:off x="547778" y="4358923"/>
            <a:ext cx="5382371" cy="109106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generate predicted probability for all observations in a dataset we use the predict function, </a:t>
            </a:r>
            <a:r>
              <a:rPr lang="en-US" sz="2000" b="1" dirty="0">
                <a:solidFill>
                  <a:schemeClr val="bg1"/>
                </a:solidFill>
              </a:rPr>
              <a:t>but note type = “response”!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6EECBA0-331B-48AC-B201-5BCC99ED522B}"/>
              </a:ext>
            </a:extLst>
          </p:cNvPr>
          <p:cNvSpPr/>
          <p:nvPr/>
        </p:nvSpPr>
        <p:spPr>
          <a:xfrm>
            <a:off x="7362901" y="4953747"/>
            <a:ext cx="2048636" cy="2273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ACE69E-C9DB-4A90-93AB-85EB3FCC9AF1}"/>
              </a:ext>
            </a:extLst>
          </p:cNvPr>
          <p:cNvSpPr txBox="1"/>
          <p:nvPr/>
        </p:nvSpPr>
        <p:spPr>
          <a:xfrm>
            <a:off x="496904" y="5603836"/>
            <a:ext cx="547452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is also called “scoring” a dataset</a:t>
            </a:r>
          </a:p>
        </p:txBody>
      </p:sp>
    </p:spTree>
    <p:extLst>
      <p:ext uri="{BB962C8B-B14F-4D97-AF65-F5344CB8AC3E}">
        <p14:creationId xmlns:p14="http://schemas.microsoft.com/office/powerpoint/2010/main" val="255507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22" grpId="0" animBg="1"/>
      <p:bldP spid="23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5147" y="136526"/>
            <a:ext cx="10293452" cy="75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What Do We Do With Scores or Estimated Probabilities?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B4264-A9E9-4AF4-90D2-0F51A05F946F}"/>
              </a:ext>
            </a:extLst>
          </p:cNvPr>
          <p:cNvSpPr txBox="1"/>
          <p:nvPr/>
        </p:nvSpPr>
        <p:spPr>
          <a:xfrm>
            <a:off x="5305530" y="1105344"/>
            <a:ext cx="5961185" cy="47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Okay, so we have probabilities, what then?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8214B-00B9-42AB-834F-C89C6816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7" y="959944"/>
            <a:ext cx="3637503" cy="2596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CAC074-3800-42EA-A557-0A036BE0F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9" y="3721994"/>
            <a:ext cx="3678384" cy="2691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C2778-59D3-4C4F-B7FA-C863C15F6A7F}"/>
              </a:ext>
            </a:extLst>
          </p:cNvPr>
          <p:cNvSpPr txBox="1"/>
          <p:nvPr/>
        </p:nvSpPr>
        <p:spPr>
          <a:xfrm>
            <a:off x="5305529" y="1588211"/>
            <a:ext cx="5961185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Note there is almost always some overlap between the probabilities of the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39A65-F45E-47A5-B46C-8E04F0AF0C04}"/>
              </a:ext>
            </a:extLst>
          </p:cNvPr>
          <p:cNvSpPr txBox="1"/>
          <p:nvPr/>
        </p:nvSpPr>
        <p:spPr>
          <a:xfrm>
            <a:off x="5305529" y="2472749"/>
            <a:ext cx="596118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can’t choose a probability such that above this all actual defaulters are correctly identified, and below this all non-defaulter are identified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D2984-BC76-48FA-973D-B1B806478F85}"/>
              </a:ext>
            </a:extLst>
          </p:cNvPr>
          <p:cNvSpPr txBox="1"/>
          <p:nvPr/>
        </p:nvSpPr>
        <p:spPr>
          <a:xfrm>
            <a:off x="5305528" y="4217013"/>
            <a:ext cx="5961185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 we will always have some </a:t>
            </a:r>
            <a:r>
              <a:rPr lang="en-US" sz="2400" b="1" dirty="0"/>
              <a:t>false positives </a:t>
            </a:r>
            <a:r>
              <a:rPr lang="en-US" sz="2400" dirty="0"/>
              <a:t>and </a:t>
            </a:r>
            <a:r>
              <a:rPr lang="en-US" sz="2400" b="1" dirty="0"/>
              <a:t>false negatives </a:t>
            </a:r>
          </a:p>
        </p:txBody>
      </p:sp>
    </p:spTree>
    <p:extLst>
      <p:ext uri="{BB962C8B-B14F-4D97-AF65-F5344CB8AC3E}">
        <p14:creationId xmlns:p14="http://schemas.microsoft.com/office/powerpoint/2010/main" val="34795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480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Confusion Matrix: Table of False/True Positives and False/True Negatives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21474" y="1800702"/>
          <a:ext cx="8865427" cy="2493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default status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562"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Predicted default status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No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False Negative (FN)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False Positive (FP)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Positive (TP)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23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8104</TotalTime>
  <Words>1797</Words>
  <Application>Microsoft Office PowerPoint</Application>
  <PresentationFormat>Widescreen</PresentationFormat>
  <Paragraphs>268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ArnhemPro</vt:lpstr>
      <vt:lpstr>Calibri</vt:lpstr>
      <vt:lpstr>Calibri Light</vt:lpstr>
      <vt:lpstr>Cambria Math</vt:lpstr>
      <vt:lpstr>inherit</vt:lpstr>
      <vt:lpstr>Trebuchet MS</vt:lpstr>
      <vt:lpstr>Verdana</vt:lpstr>
      <vt:lpstr>Office</vt:lpstr>
      <vt:lpstr>4. Classification Models and Diagnostics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226</cp:revision>
  <cp:lastPrinted>2019-07-22T15:55:49Z</cp:lastPrinted>
  <dcterms:created xsi:type="dcterms:W3CDTF">2017-12-17T16:55:41Z</dcterms:created>
  <dcterms:modified xsi:type="dcterms:W3CDTF">2020-12-02T06:16:44Z</dcterms:modified>
</cp:coreProperties>
</file>